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1200" u="none" kumimoji="0" normalizeH="0">
        <a:ln>
          <a:noFill/>
        </a:ln>
        <a:solidFill>
          <a:srgbClr val="FFFFFF"/>
        </a:solidFill>
        <a:effectLst/>
        <a:uFillTx/>
        <a:latin typeface="Apple Braille Outline 6 Dot"/>
        <a:ea typeface="Apple Braille Outline 6 Dot"/>
        <a:cs typeface="Apple Braille Outline 6 Dot"/>
        <a:sym typeface="Apple Braille Outline 6 Dot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1200" u="none" kumimoji="0" normalizeH="0">
        <a:ln>
          <a:noFill/>
        </a:ln>
        <a:solidFill>
          <a:srgbClr val="FFFFFF"/>
        </a:solidFill>
        <a:effectLst/>
        <a:uFillTx/>
        <a:latin typeface="Apple Braille Outline 6 Dot"/>
        <a:ea typeface="Apple Braille Outline 6 Dot"/>
        <a:cs typeface="Apple Braille Outline 6 Dot"/>
        <a:sym typeface="Apple Braille Outline 6 Dot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1200" u="none" kumimoji="0" normalizeH="0">
        <a:ln>
          <a:noFill/>
        </a:ln>
        <a:solidFill>
          <a:srgbClr val="FFFFFF"/>
        </a:solidFill>
        <a:effectLst/>
        <a:uFillTx/>
        <a:latin typeface="Apple Braille Outline 6 Dot"/>
        <a:ea typeface="Apple Braille Outline 6 Dot"/>
        <a:cs typeface="Apple Braille Outline 6 Dot"/>
        <a:sym typeface="Apple Braille Outline 6 Dot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1200" u="none" kumimoji="0" normalizeH="0">
        <a:ln>
          <a:noFill/>
        </a:ln>
        <a:solidFill>
          <a:srgbClr val="FFFFFF"/>
        </a:solidFill>
        <a:effectLst/>
        <a:uFillTx/>
        <a:latin typeface="Apple Braille Outline 6 Dot"/>
        <a:ea typeface="Apple Braille Outline 6 Dot"/>
        <a:cs typeface="Apple Braille Outline 6 Dot"/>
        <a:sym typeface="Apple Braille Outline 6 Dot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1200" u="none" kumimoji="0" normalizeH="0">
        <a:ln>
          <a:noFill/>
        </a:ln>
        <a:solidFill>
          <a:srgbClr val="FFFFFF"/>
        </a:solidFill>
        <a:effectLst/>
        <a:uFillTx/>
        <a:latin typeface="Apple Braille Outline 6 Dot"/>
        <a:ea typeface="Apple Braille Outline 6 Dot"/>
        <a:cs typeface="Apple Braille Outline 6 Dot"/>
        <a:sym typeface="Apple Braille Outline 6 Dot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1200" u="none" kumimoji="0" normalizeH="0">
        <a:ln>
          <a:noFill/>
        </a:ln>
        <a:solidFill>
          <a:srgbClr val="FFFFFF"/>
        </a:solidFill>
        <a:effectLst/>
        <a:uFillTx/>
        <a:latin typeface="Apple Braille Outline 6 Dot"/>
        <a:ea typeface="Apple Braille Outline 6 Dot"/>
        <a:cs typeface="Apple Braille Outline 6 Dot"/>
        <a:sym typeface="Apple Braille Outline 6 Dot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1200" u="none" kumimoji="0" normalizeH="0">
        <a:ln>
          <a:noFill/>
        </a:ln>
        <a:solidFill>
          <a:srgbClr val="FFFFFF"/>
        </a:solidFill>
        <a:effectLst/>
        <a:uFillTx/>
        <a:latin typeface="Apple Braille Outline 6 Dot"/>
        <a:ea typeface="Apple Braille Outline 6 Dot"/>
        <a:cs typeface="Apple Braille Outline 6 Dot"/>
        <a:sym typeface="Apple Braille Outline 6 Dot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1200" u="none" kumimoji="0" normalizeH="0">
        <a:ln>
          <a:noFill/>
        </a:ln>
        <a:solidFill>
          <a:srgbClr val="FFFFFF"/>
        </a:solidFill>
        <a:effectLst/>
        <a:uFillTx/>
        <a:latin typeface="Apple Braille Outline 6 Dot"/>
        <a:ea typeface="Apple Braille Outline 6 Dot"/>
        <a:cs typeface="Apple Braille Outline 6 Dot"/>
        <a:sym typeface="Apple Braille Outline 6 Dot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1200" u="none" kumimoji="0" normalizeH="0">
        <a:ln>
          <a:noFill/>
        </a:ln>
        <a:solidFill>
          <a:srgbClr val="FFFFFF"/>
        </a:solidFill>
        <a:effectLst/>
        <a:uFillTx/>
        <a:latin typeface="Apple Braille Outline 6 Dot"/>
        <a:ea typeface="Apple Braille Outline 6 Dot"/>
        <a:cs typeface="Apple Braille Outline 6 Dot"/>
        <a:sym typeface="Apple Braille Outline 6 Do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文本"/>
          <p:cNvSpPr txBox="1"/>
          <p:nvPr>
            <p:ph type="title"/>
          </p:nvPr>
        </p:nvSpPr>
        <p:spPr>
          <a:xfrm>
            <a:off x="2387600" y="2298700"/>
            <a:ext cx="196215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标题文本</a:t>
            </a:r>
          </a:p>
        </p:txBody>
      </p:sp>
      <p:sp>
        <p:nvSpPr>
          <p:cNvPr id="12" name="正文级别 1…"/>
          <p:cNvSpPr txBox="1"/>
          <p:nvPr>
            <p:ph type="body" sz="quarter" idx="1"/>
          </p:nvPr>
        </p:nvSpPr>
        <p:spPr>
          <a:xfrm>
            <a:off x="2387600" y="7073900"/>
            <a:ext cx="196215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苏子柔"/>
          <p:cNvSpPr txBox="1"/>
          <p:nvPr>
            <p:ph type="body" sz="quarter" idx="21"/>
          </p:nvPr>
        </p:nvSpPr>
        <p:spPr>
          <a:xfrm>
            <a:off x="2387600" y="8953500"/>
            <a:ext cx="19621500" cy="7747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b="1"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–苏子柔</a:t>
            </a:r>
          </a:p>
        </p:txBody>
      </p:sp>
      <p:sp>
        <p:nvSpPr>
          <p:cNvPr id="94" name="“在此键入引文。”"/>
          <p:cNvSpPr txBox="1"/>
          <p:nvPr>
            <p:ph type="body" sz="quarter" idx="22"/>
          </p:nvPr>
        </p:nvSpPr>
        <p:spPr>
          <a:xfrm>
            <a:off x="2387600" y="5937250"/>
            <a:ext cx="19621500" cy="1092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3400"/>
              </a:spcBef>
              <a:buSzTx/>
              <a:buNone/>
              <a:defRPr sz="5600"/>
            </a:lvl1pPr>
          </a:lstStyle>
          <a:p>
            <a:pPr/>
            <a:r>
              <a:t>“在此键入引文。”</a:t>
            </a:r>
          </a:p>
        </p:txBody>
      </p:sp>
      <p:sp>
        <p:nvSpPr>
          <p:cNvPr id="9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宽阔河流上的两名独木舟手、背景是雪山的全景照片"/>
          <p:cNvSpPr/>
          <p:nvPr>
            <p:ph type="pic" idx="21"/>
          </p:nvPr>
        </p:nvSpPr>
        <p:spPr>
          <a:xfrm>
            <a:off x="-47625" y="-2540000"/>
            <a:ext cx="24479250" cy="16319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宽阔河流上的两名独木舟手、背景是雪山的全景照片"/>
          <p:cNvSpPr/>
          <p:nvPr>
            <p:ph type="pic" idx="21"/>
          </p:nvPr>
        </p:nvSpPr>
        <p:spPr>
          <a:xfrm>
            <a:off x="2752725" y="-2489200"/>
            <a:ext cx="18840450" cy="12560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标题文本"/>
          <p:cNvSpPr txBox="1"/>
          <p:nvPr>
            <p:ph type="title"/>
          </p:nvPr>
        </p:nvSpPr>
        <p:spPr>
          <a:xfrm>
            <a:off x="2387600" y="9448800"/>
            <a:ext cx="196215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标题文本</a:t>
            </a:r>
          </a:p>
        </p:txBody>
      </p:sp>
      <p:sp>
        <p:nvSpPr>
          <p:cNvPr id="22" name="正文级别 1…"/>
          <p:cNvSpPr txBox="1"/>
          <p:nvPr>
            <p:ph type="body" sz="quarter" idx="1"/>
          </p:nvPr>
        </p:nvSpPr>
        <p:spPr>
          <a:xfrm>
            <a:off x="2387600" y="11518900"/>
            <a:ext cx="19621500" cy="1714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文本"/>
          <p:cNvSpPr txBox="1"/>
          <p:nvPr>
            <p:ph type="title"/>
          </p:nvPr>
        </p:nvSpPr>
        <p:spPr>
          <a:xfrm>
            <a:off x="2387600" y="4533900"/>
            <a:ext cx="19621500" cy="4648200"/>
          </a:xfrm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3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停泊在河边码头的红船，背景是河岸上的树木和多云的蓝天"/>
          <p:cNvSpPr/>
          <p:nvPr>
            <p:ph type="pic" idx="21"/>
          </p:nvPr>
        </p:nvSpPr>
        <p:spPr>
          <a:xfrm>
            <a:off x="12407900" y="-2159000"/>
            <a:ext cx="10337800" cy="155067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标题文本"/>
          <p:cNvSpPr txBox="1"/>
          <p:nvPr>
            <p:ph type="title"/>
          </p:nvPr>
        </p:nvSpPr>
        <p:spPr>
          <a:xfrm>
            <a:off x="1790700" y="1066800"/>
            <a:ext cx="10007600" cy="56261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标题文本</a:t>
            </a:r>
          </a:p>
        </p:txBody>
      </p:sp>
      <p:sp>
        <p:nvSpPr>
          <p:cNvPr id="40" name="正文级别 1…"/>
          <p:cNvSpPr txBox="1"/>
          <p:nvPr>
            <p:ph type="body" sz="quarter" idx="1"/>
          </p:nvPr>
        </p:nvSpPr>
        <p:spPr>
          <a:xfrm>
            <a:off x="1790700" y="7035800"/>
            <a:ext cx="10007600" cy="5626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标题文本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49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标题文本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57" name="正文级别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停泊在河边码头的红船，背景是河岸上的树木和多云的蓝天"/>
          <p:cNvSpPr/>
          <p:nvPr>
            <p:ph type="pic" idx="21"/>
          </p:nvPr>
        </p:nvSpPr>
        <p:spPr>
          <a:xfrm>
            <a:off x="12496800" y="-1485900"/>
            <a:ext cx="10193867" cy="15290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标题文本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67" name="正文级别 1…"/>
          <p:cNvSpPr txBox="1"/>
          <p:nvPr>
            <p:ph type="body" sz="half" idx="1"/>
          </p:nvPr>
        </p:nvSpPr>
        <p:spPr>
          <a:xfrm>
            <a:off x="1790700" y="3644900"/>
            <a:ext cx="10007600" cy="8839200"/>
          </a:xfrm>
          <a:prstGeom prst="rect">
            <a:avLst/>
          </a:prstGeom>
        </p:spPr>
        <p:txBody>
          <a:bodyPr/>
          <a:lstStyle>
            <a:lvl1pPr marL="431800" indent="-431800">
              <a:spcBef>
                <a:spcPts val="5300"/>
              </a:spcBef>
              <a:defRPr sz="3800"/>
            </a:lvl1pPr>
            <a:lvl2pPr marL="863600" indent="-431800">
              <a:spcBef>
                <a:spcPts val="5300"/>
              </a:spcBef>
              <a:defRPr sz="3800"/>
            </a:lvl2pPr>
            <a:lvl3pPr marL="1295400" indent="-431800">
              <a:spcBef>
                <a:spcPts val="5300"/>
              </a:spcBef>
              <a:defRPr sz="3800"/>
            </a:lvl3pPr>
            <a:lvl4pPr marL="1727200" indent="-431800">
              <a:spcBef>
                <a:spcPts val="5300"/>
              </a:spcBef>
              <a:defRPr sz="3800"/>
            </a:lvl4pPr>
            <a:lvl5pPr marL="2159000" indent="-431800">
              <a:spcBef>
                <a:spcPts val="5300"/>
              </a:spcBef>
              <a:defRPr sz="38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文级别 1…"/>
          <p:cNvSpPr txBox="1"/>
          <p:nvPr>
            <p:ph type="body" idx="1"/>
          </p:nvPr>
        </p:nvSpPr>
        <p:spPr>
          <a:xfrm>
            <a:off x="1790700" y="1790700"/>
            <a:ext cx="20815300" cy="10147300"/>
          </a:xfrm>
          <a:prstGeom prst="rect">
            <a:avLst/>
          </a:prstGeom>
        </p:spPr>
        <p:txBody>
          <a:bodyPr/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透过双筒望远镜看雪山景的小孩"/>
          <p:cNvSpPr/>
          <p:nvPr>
            <p:ph type="pic" sz="half" idx="21"/>
          </p:nvPr>
        </p:nvSpPr>
        <p:spPr>
          <a:xfrm>
            <a:off x="12344400" y="7112000"/>
            <a:ext cx="10439400" cy="695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蓝天背景下被草地覆盖、大海环绕的小岩石岛"/>
          <p:cNvSpPr/>
          <p:nvPr>
            <p:ph type="pic" sz="half" idx="22"/>
          </p:nvPr>
        </p:nvSpPr>
        <p:spPr>
          <a:xfrm>
            <a:off x="12407900" y="190500"/>
            <a:ext cx="10363200" cy="6908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停泊在河边码头的红船，背景是河岸上的树木和多云的蓝天"/>
          <p:cNvSpPr/>
          <p:nvPr>
            <p:ph type="pic" idx="23"/>
          </p:nvPr>
        </p:nvSpPr>
        <p:spPr>
          <a:xfrm>
            <a:off x="1583266" y="-1879600"/>
            <a:ext cx="10414001" cy="15621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文本"/>
          <p:cNvSpPr txBox="1"/>
          <p:nvPr>
            <p:ph type="title"/>
          </p:nvPr>
        </p:nvSpPr>
        <p:spPr>
          <a:xfrm>
            <a:off x="1790700" y="571500"/>
            <a:ext cx="20815300" cy="298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标题文本</a:t>
            </a:r>
          </a:p>
        </p:txBody>
      </p:sp>
      <p:sp>
        <p:nvSpPr>
          <p:cNvPr id="3" name="正文级别 1…"/>
          <p:cNvSpPr txBox="1"/>
          <p:nvPr>
            <p:ph type="body" idx="1"/>
          </p:nvPr>
        </p:nvSpPr>
        <p:spPr>
          <a:xfrm>
            <a:off x="1790700" y="3644900"/>
            <a:ext cx="20815300" cy="883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幻灯片编号"/>
          <p:cNvSpPr txBox="1"/>
          <p:nvPr>
            <p:ph type="sldNum" sz="quarter" idx="2"/>
          </p:nvPr>
        </p:nvSpPr>
        <p:spPr>
          <a:xfrm>
            <a:off x="11955253" y="130048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4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09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1219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828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2438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30480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3657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4267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4876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5486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KEYSTONE测试平台"/>
          <p:cNvSpPr txBox="1"/>
          <p:nvPr/>
        </p:nvSpPr>
        <p:spPr>
          <a:xfrm>
            <a:off x="407482" y="6545678"/>
            <a:ext cx="19106633" cy="2080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tabLst>
                <a:tab pos="139700" algn="l"/>
                <a:tab pos="279400" algn="l"/>
                <a:tab pos="419100" algn="l"/>
                <a:tab pos="558800" algn="l"/>
                <a:tab pos="711200" algn="l"/>
                <a:tab pos="850900" algn="l"/>
                <a:tab pos="990600" algn="l"/>
                <a:tab pos="1130300" algn="l"/>
                <a:tab pos="1270000" algn="l"/>
                <a:tab pos="1422400" algn="l"/>
                <a:tab pos="1562100" algn="l"/>
                <a:tab pos="1701800" algn="l"/>
              </a:tabLst>
              <a:defRPr>
                <a:gradFill flip="none" rotWithShape="1">
                  <a:gsLst>
                    <a:gs pos="0">
                      <a:srgbClr val="58CFFB"/>
                    </a:gs>
                    <a:gs pos="100000">
                      <a:srgbClr val="FFA6B7"/>
                    </a:gs>
                  </a:gsLst>
                  <a:lin ang="105796" scaled="0"/>
                </a:gradFill>
                <a:latin typeface="SF Pro Regular"/>
                <a:ea typeface="SF Pro Regular"/>
                <a:cs typeface="SF Pro Regular"/>
                <a:sym typeface="SF Pro Regular"/>
              </a:defRPr>
            </a:lvl1pPr>
          </a:lstStyle>
          <a:p>
            <a:pPr defTabSz="914400"/>
            <a:r>
              <a:t>KEYSTONE测试平台</a:t>
            </a:r>
          </a:p>
        </p:txBody>
      </p:sp>
      <p:sp>
        <p:nvSpPr>
          <p:cNvPr id="120" name="野餐桌"/>
          <p:cNvSpPr/>
          <p:nvPr/>
        </p:nvSpPr>
        <p:spPr>
          <a:xfrm>
            <a:off x="16796274" y="6090294"/>
            <a:ext cx="4336744" cy="29909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729" y="0"/>
                </a:moveTo>
                <a:cubicBezTo>
                  <a:pt x="3599" y="0"/>
                  <a:pt x="3493" y="154"/>
                  <a:pt x="3493" y="343"/>
                </a:cubicBezTo>
                <a:lnTo>
                  <a:pt x="3493" y="2023"/>
                </a:lnTo>
                <a:cubicBezTo>
                  <a:pt x="3493" y="2212"/>
                  <a:pt x="3599" y="2368"/>
                  <a:pt x="3729" y="2368"/>
                </a:cubicBezTo>
                <a:lnTo>
                  <a:pt x="7055" y="2368"/>
                </a:lnTo>
                <a:lnTo>
                  <a:pt x="5046" y="10076"/>
                </a:lnTo>
                <a:lnTo>
                  <a:pt x="236" y="10076"/>
                </a:lnTo>
                <a:cubicBezTo>
                  <a:pt x="106" y="10076"/>
                  <a:pt x="0" y="10230"/>
                  <a:pt x="0" y="10418"/>
                </a:cubicBezTo>
                <a:lnTo>
                  <a:pt x="0" y="12102"/>
                </a:lnTo>
                <a:cubicBezTo>
                  <a:pt x="0" y="12290"/>
                  <a:pt x="106" y="12444"/>
                  <a:pt x="236" y="12444"/>
                </a:cubicBezTo>
                <a:lnTo>
                  <a:pt x="4430" y="12444"/>
                </a:lnTo>
                <a:lnTo>
                  <a:pt x="2044" y="21600"/>
                </a:lnTo>
                <a:lnTo>
                  <a:pt x="3564" y="21600"/>
                </a:lnTo>
                <a:lnTo>
                  <a:pt x="6053" y="12444"/>
                </a:lnTo>
                <a:lnTo>
                  <a:pt x="10564" y="12444"/>
                </a:lnTo>
                <a:cubicBezTo>
                  <a:pt x="10694" y="12444"/>
                  <a:pt x="10906" y="12444"/>
                  <a:pt x="11036" y="12444"/>
                </a:cubicBezTo>
                <a:lnTo>
                  <a:pt x="15547" y="12444"/>
                </a:lnTo>
                <a:lnTo>
                  <a:pt x="18036" y="21600"/>
                </a:lnTo>
                <a:lnTo>
                  <a:pt x="19556" y="21600"/>
                </a:lnTo>
                <a:lnTo>
                  <a:pt x="17170" y="12444"/>
                </a:lnTo>
                <a:lnTo>
                  <a:pt x="21364" y="12444"/>
                </a:lnTo>
                <a:cubicBezTo>
                  <a:pt x="21494" y="12444"/>
                  <a:pt x="21600" y="12290"/>
                  <a:pt x="21600" y="12102"/>
                </a:cubicBezTo>
                <a:lnTo>
                  <a:pt x="21600" y="10418"/>
                </a:lnTo>
                <a:cubicBezTo>
                  <a:pt x="21600" y="10230"/>
                  <a:pt x="21494" y="10076"/>
                  <a:pt x="21364" y="10076"/>
                </a:cubicBezTo>
                <a:lnTo>
                  <a:pt x="16554" y="10076"/>
                </a:lnTo>
                <a:lnTo>
                  <a:pt x="14545" y="2368"/>
                </a:lnTo>
                <a:lnTo>
                  <a:pt x="17871" y="2368"/>
                </a:lnTo>
                <a:cubicBezTo>
                  <a:pt x="18001" y="2368"/>
                  <a:pt x="18107" y="2212"/>
                  <a:pt x="18107" y="2023"/>
                </a:cubicBezTo>
                <a:lnTo>
                  <a:pt x="18107" y="343"/>
                </a:lnTo>
                <a:cubicBezTo>
                  <a:pt x="18107" y="154"/>
                  <a:pt x="18001" y="0"/>
                  <a:pt x="17871" y="0"/>
                </a:cubicBezTo>
                <a:lnTo>
                  <a:pt x="11036" y="0"/>
                </a:lnTo>
                <a:cubicBezTo>
                  <a:pt x="10906" y="0"/>
                  <a:pt x="10694" y="0"/>
                  <a:pt x="10564" y="0"/>
                </a:cubicBezTo>
                <a:lnTo>
                  <a:pt x="3729" y="0"/>
                </a:lnTo>
                <a:close/>
                <a:moveTo>
                  <a:pt x="8794" y="2368"/>
                </a:moveTo>
                <a:lnTo>
                  <a:pt x="10564" y="2368"/>
                </a:lnTo>
                <a:cubicBezTo>
                  <a:pt x="10694" y="2368"/>
                  <a:pt x="10906" y="2368"/>
                  <a:pt x="11036" y="2368"/>
                </a:cubicBezTo>
                <a:lnTo>
                  <a:pt x="12806" y="2368"/>
                </a:lnTo>
                <a:lnTo>
                  <a:pt x="14902" y="10076"/>
                </a:lnTo>
                <a:lnTo>
                  <a:pt x="11036" y="10076"/>
                </a:lnTo>
                <a:cubicBezTo>
                  <a:pt x="10906" y="10076"/>
                  <a:pt x="10694" y="10076"/>
                  <a:pt x="10564" y="10076"/>
                </a:cubicBezTo>
                <a:lnTo>
                  <a:pt x="6698" y="10076"/>
                </a:lnTo>
                <a:lnTo>
                  <a:pt x="8794" y="2368"/>
                </a:lnTo>
                <a:close/>
              </a:path>
            </a:pathLst>
          </a:custGeom>
          <a:gradFill>
            <a:gsLst>
              <a:gs pos="0">
                <a:srgbClr val="58CFFB"/>
              </a:gs>
              <a:gs pos="100000">
                <a:srgbClr val="FFA6B7"/>
              </a:gs>
            </a:gsLst>
            <a:lin ang="10908543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latin typeface="+mn-lt"/>
                <a:ea typeface="+mn-ea"/>
                <a:cs typeface="+mn-cs"/>
                <a:sym typeface="Helvetica Light"/>
              </a:defRPr>
            </a:pPr>
          </a:p>
        </p:txBody>
      </p:sp>
      <p:sp>
        <p:nvSpPr>
          <p:cNvPr id="121" name="第一阶段"/>
          <p:cNvSpPr txBox="1"/>
          <p:nvPr/>
        </p:nvSpPr>
        <p:spPr>
          <a:xfrm>
            <a:off x="5058859" y="7598119"/>
            <a:ext cx="19106633" cy="2080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defRPr sz="54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r>
              <a:t>第一阶段</a:t>
            </a:r>
          </a:p>
        </p:txBody>
      </p:sp>
      <p:sp>
        <p:nvSpPr>
          <p:cNvPr id="122" name="*本次演示为开发中版本,不代表最终品质*"/>
          <p:cNvSpPr txBox="1"/>
          <p:nvPr/>
        </p:nvSpPr>
        <p:spPr>
          <a:xfrm>
            <a:off x="2638683" y="10912748"/>
            <a:ext cx="19106634" cy="2080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gradFill flip="none" rotWithShape="1">
                  <a:gsLst>
                    <a:gs pos="0">
                      <a:srgbClr val="58CFFB"/>
                    </a:gs>
                    <a:gs pos="100000">
                      <a:srgbClr val="FFA6B7"/>
                    </a:gs>
                  </a:gsLst>
                  <a:lin ang="105796" scaled="0"/>
                </a:gradFill>
                <a:latin typeface="SF Pro Regular"/>
                <a:ea typeface="SF Pro Regular"/>
                <a:cs typeface="SF Pro Regular"/>
                <a:sym typeface="SF Pro Regular"/>
              </a:defRPr>
            </a:lvl1pPr>
          </a:lstStyle>
          <a:p>
            <a:pPr/>
            <a:r>
              <a:t>*本次演示为开发中版本,不代表最终品质*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每一条测试用例可以独立执行"/>
          <p:cNvSpPr txBox="1"/>
          <p:nvPr/>
        </p:nvSpPr>
        <p:spPr>
          <a:xfrm>
            <a:off x="2084945" y="4970568"/>
            <a:ext cx="11982538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 algn="l">
              <a:buSzPct val="100000"/>
              <a:buChar char="•"/>
              <a:defRPr sz="7000">
                <a:gradFill flip="none" rotWithShape="1">
                  <a:gsLst>
                    <a:gs pos="0">
                      <a:srgbClr val="C9D6FF"/>
                    </a:gs>
                    <a:gs pos="100000">
                      <a:srgbClr val="E2E2E2"/>
                    </a:gs>
                  </a:gsLst>
                  <a:lin ang="0" scaled="0"/>
                </a:gradFill>
              </a:defRPr>
            </a:lvl1pPr>
          </a:lstStyle>
          <a:p>
            <a:pPr/>
            <a:r>
              <a:t>每一条测试用例可以独立执行</a:t>
            </a:r>
          </a:p>
        </p:txBody>
      </p:sp>
      <p:sp>
        <p:nvSpPr>
          <p:cNvPr id="173" name="分离用例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分离用例</a:t>
            </a:r>
          </a:p>
        </p:txBody>
      </p:sp>
      <p:sp>
        <p:nvSpPr>
          <p:cNvPr id="174" name="可以依据不同的SQL语句批量执行不同的测试用例"/>
          <p:cNvSpPr txBox="1"/>
          <p:nvPr/>
        </p:nvSpPr>
        <p:spPr>
          <a:xfrm>
            <a:off x="2084945" y="7391400"/>
            <a:ext cx="19971981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 algn="l">
              <a:buSzPct val="100000"/>
              <a:buChar char="•"/>
              <a:defRPr sz="7000">
                <a:gradFill flip="none" rotWithShape="1">
                  <a:gsLst>
                    <a:gs pos="0">
                      <a:srgbClr val="C9D6FF"/>
                    </a:gs>
                    <a:gs pos="100000">
                      <a:srgbClr val="E2E2E2"/>
                    </a:gs>
                  </a:gsLst>
                  <a:lin ang="0" scaled="0"/>
                </a:gradFill>
              </a:defRPr>
            </a:lvl1pPr>
          </a:lstStyle>
          <a:p>
            <a:pPr/>
            <a:r>
              <a:t>可以依据不同的SQL语句批量执行不同的测试用例</a:t>
            </a:r>
          </a:p>
        </p:txBody>
      </p:sp>
      <p:sp>
        <p:nvSpPr>
          <p:cNvPr id="175" name="打标签,按照时间,按照项目,按照类别…."/>
          <p:cNvSpPr txBox="1"/>
          <p:nvPr/>
        </p:nvSpPr>
        <p:spPr>
          <a:xfrm>
            <a:off x="2145376" y="9812231"/>
            <a:ext cx="15588322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 algn="l">
              <a:buSzPct val="100000"/>
              <a:buChar char="•"/>
              <a:defRPr sz="7000">
                <a:gradFill flip="none" rotWithShape="1">
                  <a:gsLst>
                    <a:gs pos="0">
                      <a:srgbClr val="C9D6FF"/>
                    </a:gs>
                    <a:gs pos="100000">
                      <a:srgbClr val="E2E2E2"/>
                    </a:gs>
                  </a:gsLst>
                  <a:lin ang="0" scaled="0"/>
                </a:gradFill>
              </a:defRPr>
            </a:lvl1pPr>
          </a:lstStyle>
          <a:p>
            <a:pPr/>
            <a:r>
              <a:t>打标签,按照时间,按照项目,按照类别….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5" grpId="3"/>
      <p:bldP build="whole" bldLvl="1" animBg="1" rev="0" advAuto="0" spid="172" grpId="1"/>
      <p:bldP build="whole" bldLvl="1" animBg="1" rev="0" advAuto="0" spid="174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KEYSTONE"/>
          <p:cNvSpPr txBox="1"/>
          <p:nvPr/>
        </p:nvSpPr>
        <p:spPr>
          <a:xfrm>
            <a:off x="1318778" y="1168400"/>
            <a:ext cx="7835405" cy="18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KEYSTONE</a:t>
            </a:r>
          </a:p>
        </p:txBody>
      </p:sp>
      <p:pic>
        <p:nvPicPr>
          <p:cNvPr id="178" name="图像" descr="图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03795" y="3731436"/>
            <a:ext cx="15240001" cy="9334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KEYSTONE"/>
          <p:cNvSpPr txBox="1"/>
          <p:nvPr/>
        </p:nvSpPr>
        <p:spPr>
          <a:xfrm>
            <a:off x="1409254" y="1168400"/>
            <a:ext cx="7835405" cy="18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KEYSTONE</a:t>
            </a:r>
          </a:p>
        </p:txBody>
      </p:sp>
      <p:sp>
        <p:nvSpPr>
          <p:cNvPr id="181" name="什么是动态参数？- 表达式"/>
          <p:cNvSpPr txBox="1"/>
          <p:nvPr/>
        </p:nvSpPr>
        <p:spPr>
          <a:xfrm>
            <a:off x="1978940" y="5175612"/>
            <a:ext cx="11046240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7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什么是动态参数？- 表达式</a:t>
            </a:r>
          </a:p>
        </p:txBody>
      </p:sp>
      <p:sp>
        <p:nvSpPr>
          <p:cNvPr id="182" name="什么是行为/动作？- 提供准备数据/前置条件"/>
          <p:cNvSpPr txBox="1"/>
          <p:nvPr/>
        </p:nvSpPr>
        <p:spPr>
          <a:xfrm>
            <a:off x="1978940" y="7749526"/>
            <a:ext cx="18158240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7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什么是行为/动作？- 提供准备数据/前置条件</a:t>
            </a:r>
          </a:p>
        </p:txBody>
      </p:sp>
      <p:sp>
        <p:nvSpPr>
          <p:cNvPr id="183" name="什么是运行环境？- 数据计算的实际环境"/>
          <p:cNvSpPr txBox="1"/>
          <p:nvPr/>
        </p:nvSpPr>
        <p:spPr>
          <a:xfrm>
            <a:off x="1978940" y="10323441"/>
            <a:ext cx="16380240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7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什么是运行环境？- 数据计算的实际环境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7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2" grpId="2"/>
      <p:bldP build="whole" bldLvl="1" animBg="1" rev="0" advAuto="0" spid="183" grpId="3"/>
      <p:bldP build="whole" bldLvl="1" animBg="1" rev="0" advAuto="0" spid="18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动态参数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FA6B7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动态参数</a:t>
            </a:r>
          </a:p>
        </p:txBody>
      </p:sp>
      <p:sp>
        <p:nvSpPr>
          <p:cNvPr id="186" name="热卖商品列表 - ${hotProds}"/>
          <p:cNvSpPr txBox="1"/>
          <p:nvPr/>
        </p:nvSpPr>
        <p:spPr>
          <a:xfrm>
            <a:off x="6504343" y="4038147"/>
            <a:ext cx="9443592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6000"/>
            </a:lvl1pPr>
          </a:lstStyle>
          <a:p>
            <a:pPr/>
            <a:r>
              <a:t>热卖商品列表 - ${hotProds}</a:t>
            </a:r>
          </a:p>
        </p:txBody>
      </p:sp>
      <p:sp>
        <p:nvSpPr>
          <p:cNvPr id="187" name="热卖商品函数用例 - 返回热卖商品列表"/>
          <p:cNvSpPr txBox="1"/>
          <p:nvPr/>
        </p:nvSpPr>
        <p:spPr>
          <a:xfrm>
            <a:off x="4555438" y="7043286"/>
            <a:ext cx="133414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6000"/>
            </a:lvl1pPr>
          </a:lstStyle>
          <a:p>
            <a:pPr/>
            <a:r>
              <a:t>热卖商品函数用例 - 返回热卖商品列表 </a:t>
            </a:r>
          </a:p>
        </p:txBody>
      </p:sp>
      <p:cxnSp>
        <p:nvCxnSpPr>
          <p:cNvPr id="188" name="连接线"/>
          <p:cNvCxnSpPr>
            <a:stCxn id="186" idx="0"/>
            <a:endCxn id="187" idx="0"/>
          </p:cNvCxnSpPr>
          <p:nvPr/>
        </p:nvCxnSpPr>
        <p:spPr>
          <a:xfrm flipH="1">
            <a:off x="11226138" y="4622347"/>
            <a:ext cx="1" cy="3005140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  <p:sp>
        <p:nvSpPr>
          <p:cNvPr id="189" name="热卖商品因子 - 由RPC服务提供"/>
          <p:cNvSpPr txBox="1"/>
          <p:nvPr/>
        </p:nvSpPr>
        <p:spPr>
          <a:xfrm>
            <a:off x="1233655" y="10512155"/>
            <a:ext cx="11090453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6000"/>
            </a:lvl1pPr>
          </a:lstStyle>
          <a:p>
            <a:pPr/>
            <a:r>
              <a:t>热卖商品因子 - 由RPC服务提供 </a:t>
            </a:r>
          </a:p>
        </p:txBody>
      </p:sp>
      <p:sp>
        <p:nvSpPr>
          <p:cNvPr id="190" name="当日销量前100商品信息列表"/>
          <p:cNvSpPr txBox="1"/>
          <p:nvPr/>
        </p:nvSpPr>
        <p:spPr>
          <a:xfrm>
            <a:off x="14052773" y="10512155"/>
            <a:ext cx="9716263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6000"/>
            </a:lvl1pPr>
          </a:lstStyle>
          <a:p>
            <a:pPr/>
            <a:r>
              <a:t>当日销量前100商品信息列表</a:t>
            </a:r>
          </a:p>
        </p:txBody>
      </p:sp>
      <p:cxnSp>
        <p:nvCxnSpPr>
          <p:cNvPr id="191" name="连接线"/>
          <p:cNvCxnSpPr>
            <a:stCxn id="189" idx="0"/>
            <a:endCxn id="187" idx="0"/>
          </p:cNvCxnSpPr>
          <p:nvPr/>
        </p:nvCxnSpPr>
        <p:spPr>
          <a:xfrm flipV="1">
            <a:off x="6778881" y="7627486"/>
            <a:ext cx="4447258" cy="3468870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  <p:cxnSp>
        <p:nvCxnSpPr>
          <p:cNvPr id="192" name="连接线"/>
          <p:cNvCxnSpPr>
            <a:stCxn id="190" idx="0"/>
            <a:endCxn id="187" idx="0"/>
          </p:cNvCxnSpPr>
          <p:nvPr/>
        </p:nvCxnSpPr>
        <p:spPr>
          <a:xfrm flipH="1" flipV="1">
            <a:off x="11226138" y="7627486"/>
            <a:ext cx="7684767" cy="3468870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  <p:sp>
        <p:nvSpPr>
          <p:cNvPr id="193" name="${factor}"/>
          <p:cNvSpPr txBox="1"/>
          <p:nvPr/>
        </p:nvSpPr>
        <p:spPr>
          <a:xfrm>
            <a:off x="6890474" y="8930120"/>
            <a:ext cx="247973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5000"/>
            </a:lvl1pPr>
          </a:lstStyle>
          <a:p>
            <a:pPr/>
            <a:r>
              <a:t>${factor}</a:t>
            </a:r>
          </a:p>
        </p:txBody>
      </p:sp>
      <p:sp>
        <p:nvSpPr>
          <p:cNvPr id="194" name="${sale100Prods}"/>
          <p:cNvSpPr txBox="1"/>
          <p:nvPr/>
        </p:nvSpPr>
        <p:spPr>
          <a:xfrm>
            <a:off x="14738754" y="8930120"/>
            <a:ext cx="4774792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5000"/>
            </a:lvl1pPr>
          </a:lstStyle>
          <a:p>
            <a:pPr/>
            <a:r>
              <a:t>${sale100Prods}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1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9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ID="9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4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Class="entr" nodeType="after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8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Class="entr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2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8" grpId="2"/>
      <p:bldP build="whole" bldLvl="1" animBg="1" rev="0" advAuto="0" spid="193" grpId="5"/>
      <p:bldP build="whole" bldLvl="1" animBg="1" rev="0" advAuto="0" spid="187" grpId="3"/>
      <p:bldP build="whole" bldLvl="1" animBg="1" rev="0" advAuto="0" spid="191" grpId="4"/>
      <p:bldP build="whole" bldLvl="1" animBg="1" rev="0" advAuto="0" spid="189" grpId="6"/>
      <p:bldP build="whole" bldLvl="1" animBg="1" rev="0" advAuto="0" spid="192" grpId="7"/>
      <p:bldP build="whole" bldLvl="1" animBg="1" rev="0" advAuto="0" spid="186" grpId="1"/>
      <p:bldP build="whole" bldLvl="1" animBg="1" rev="0" advAuto="0" spid="194" grpId="8"/>
      <p:bldP build="whole" bldLvl="1" animBg="1" rev="0" advAuto="0" spid="190" grpId="9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动态参数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FA6B7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动态参数</a:t>
            </a:r>
          </a:p>
        </p:txBody>
      </p:sp>
      <p:sp>
        <p:nvSpPr>
          <p:cNvPr id="197" name="键值对"/>
          <p:cNvSpPr txBox="1"/>
          <p:nvPr/>
        </p:nvSpPr>
        <p:spPr>
          <a:xfrm>
            <a:off x="2096169" y="4297461"/>
            <a:ext cx="266707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599" indent="-228599" algn="l">
              <a:buSzPct val="100000"/>
              <a:buChar char="•"/>
              <a:defRPr sz="6000">
                <a:solidFill>
                  <a:srgbClr val="F9FFF3"/>
                </a:solidFill>
              </a:defRPr>
            </a:lvl1pPr>
          </a:lstStyle>
          <a:p>
            <a:pPr/>
            <a:r>
              <a:t>键值对</a:t>
            </a:r>
          </a:p>
        </p:txBody>
      </p:sp>
      <p:sp>
        <p:nvSpPr>
          <p:cNvPr id="198" name="SQL数值"/>
          <p:cNvSpPr txBox="1"/>
          <p:nvPr/>
        </p:nvSpPr>
        <p:spPr>
          <a:xfrm>
            <a:off x="2096169" y="5958068"/>
            <a:ext cx="3429820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599" indent="-228599" algn="l">
              <a:buSzPct val="100000"/>
              <a:buChar char="•"/>
              <a:defRPr sz="6000">
                <a:solidFill>
                  <a:srgbClr val="F9FFF3"/>
                </a:solidFill>
              </a:defRPr>
            </a:lvl1pPr>
          </a:lstStyle>
          <a:p>
            <a:pPr/>
            <a:r>
              <a:t>SQL数值</a:t>
            </a:r>
          </a:p>
        </p:txBody>
      </p:sp>
      <p:sp>
        <p:nvSpPr>
          <p:cNvPr id="199" name="HTTP接口返回值"/>
          <p:cNvSpPr txBox="1"/>
          <p:nvPr/>
        </p:nvSpPr>
        <p:spPr>
          <a:xfrm>
            <a:off x="2096169" y="7618674"/>
            <a:ext cx="618053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599" indent="-228599" algn="l">
              <a:buSzPct val="100000"/>
              <a:buChar char="•"/>
              <a:defRPr sz="6000">
                <a:solidFill>
                  <a:srgbClr val="F9FFF3"/>
                </a:solidFill>
              </a:defRPr>
            </a:lvl1pPr>
          </a:lstStyle>
          <a:p>
            <a:pPr/>
            <a:r>
              <a:t>HTTP接口返回值</a:t>
            </a:r>
          </a:p>
        </p:txBody>
      </p:sp>
      <p:sp>
        <p:nvSpPr>
          <p:cNvPr id="200" name="测试用例返回值"/>
          <p:cNvSpPr txBox="1"/>
          <p:nvPr/>
        </p:nvSpPr>
        <p:spPr>
          <a:xfrm>
            <a:off x="2096169" y="9279280"/>
            <a:ext cx="571507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599" indent="-228599" algn="l">
              <a:buSzPct val="100000"/>
              <a:buChar char="•"/>
              <a:defRPr sz="6000">
                <a:solidFill>
                  <a:srgbClr val="F9FFF3"/>
                </a:solidFill>
              </a:defRPr>
            </a:lvl1pPr>
          </a:lstStyle>
          <a:p>
            <a:pPr/>
            <a:r>
              <a:t>测试用例返回值</a:t>
            </a:r>
          </a:p>
        </p:txBody>
      </p:sp>
      <p:sp>
        <p:nvSpPr>
          <p:cNvPr id="201" name="环境池变量值"/>
          <p:cNvSpPr txBox="1"/>
          <p:nvPr/>
        </p:nvSpPr>
        <p:spPr>
          <a:xfrm>
            <a:off x="2096169" y="10939887"/>
            <a:ext cx="495307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599" indent="-228599" algn="l">
              <a:buSzPct val="100000"/>
              <a:buChar char="•"/>
              <a:defRPr sz="6000">
                <a:solidFill>
                  <a:srgbClr val="F9FFF3"/>
                </a:solidFill>
              </a:defRPr>
            </a:lvl1pPr>
          </a:lstStyle>
          <a:p>
            <a:pPr/>
            <a:r>
              <a:t>环境池变量值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7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8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2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8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7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1" grpId="5"/>
      <p:bldP build="whole" bldLvl="1" animBg="1" rev="0" advAuto="0" spid="199" grpId="3"/>
      <p:bldP build="whole" bldLvl="1" animBg="1" rev="0" advAuto="0" spid="197" grpId="1"/>
      <p:bldP build="whole" bldLvl="1" animBg="1" rev="0" advAuto="0" spid="200" grpId="4"/>
      <p:bldP build="whole" bldLvl="1" animBg="1" rev="0" advAuto="0" spid="198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行为与动作"/>
          <p:cNvSpPr txBox="1"/>
          <p:nvPr/>
        </p:nvSpPr>
        <p:spPr>
          <a:xfrm>
            <a:off x="1340556" y="1022350"/>
            <a:ext cx="72263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FA6B7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行为与动作</a:t>
            </a:r>
          </a:p>
        </p:txBody>
      </p:sp>
      <p:sp>
        <p:nvSpPr>
          <p:cNvPr id="204" name="登录行为"/>
          <p:cNvSpPr txBox="1"/>
          <p:nvPr/>
        </p:nvSpPr>
        <p:spPr>
          <a:xfrm>
            <a:off x="4210969" y="5627462"/>
            <a:ext cx="3390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登录行为</a:t>
            </a:r>
          </a:p>
        </p:txBody>
      </p:sp>
      <p:sp>
        <p:nvSpPr>
          <p:cNvPr id="205" name="执行用例 - 例智能排座"/>
          <p:cNvSpPr txBox="1"/>
          <p:nvPr/>
        </p:nvSpPr>
        <p:spPr>
          <a:xfrm>
            <a:off x="2296116" y="8559980"/>
            <a:ext cx="7975552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执行用例 - 例智能排座</a:t>
            </a:r>
          </a:p>
        </p:txBody>
      </p:sp>
      <p:cxnSp>
        <p:nvCxnSpPr>
          <p:cNvPr id="206" name="连接线"/>
          <p:cNvCxnSpPr>
            <a:stCxn id="205" idx="0"/>
            <a:endCxn id="204" idx="0"/>
          </p:cNvCxnSpPr>
          <p:nvPr/>
        </p:nvCxnSpPr>
        <p:spPr>
          <a:xfrm flipH="1" flipV="1">
            <a:off x="5906419" y="6211662"/>
            <a:ext cx="377474" cy="2932519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  <p:sp>
        <p:nvSpPr>
          <p:cNvPr id="207" name="实验室环境"/>
          <p:cNvSpPr txBox="1"/>
          <p:nvPr/>
        </p:nvSpPr>
        <p:spPr>
          <a:xfrm>
            <a:off x="11713028" y="5627462"/>
            <a:ext cx="4152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实验室环境</a:t>
            </a:r>
          </a:p>
        </p:txBody>
      </p:sp>
      <p:sp>
        <p:nvSpPr>
          <p:cNvPr id="208" name="环境"/>
          <p:cNvSpPr txBox="1"/>
          <p:nvPr/>
        </p:nvSpPr>
        <p:spPr>
          <a:xfrm>
            <a:off x="12642110" y="3286620"/>
            <a:ext cx="1866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环境</a:t>
            </a:r>
          </a:p>
        </p:txBody>
      </p:sp>
      <p:sp>
        <p:nvSpPr>
          <p:cNvPr id="209" name="接口登录"/>
          <p:cNvSpPr txBox="1"/>
          <p:nvPr/>
        </p:nvSpPr>
        <p:spPr>
          <a:xfrm>
            <a:off x="18125302" y="5627462"/>
            <a:ext cx="3390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接口登录</a:t>
            </a:r>
          </a:p>
        </p:txBody>
      </p:sp>
      <p:sp>
        <p:nvSpPr>
          <p:cNvPr id="210" name="市民中心环境"/>
          <p:cNvSpPr txBox="1"/>
          <p:nvPr/>
        </p:nvSpPr>
        <p:spPr>
          <a:xfrm>
            <a:off x="11332028" y="7607088"/>
            <a:ext cx="4914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市民中心环境</a:t>
            </a:r>
          </a:p>
        </p:txBody>
      </p:sp>
      <p:sp>
        <p:nvSpPr>
          <p:cNvPr id="211" name="钉钉登录"/>
          <p:cNvSpPr txBox="1"/>
          <p:nvPr/>
        </p:nvSpPr>
        <p:spPr>
          <a:xfrm>
            <a:off x="18125302" y="7607088"/>
            <a:ext cx="3390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钉钉登录</a:t>
            </a:r>
          </a:p>
        </p:txBody>
      </p:sp>
      <p:sp>
        <p:nvSpPr>
          <p:cNvPr id="212" name="省府环境"/>
          <p:cNvSpPr txBox="1"/>
          <p:nvPr/>
        </p:nvSpPr>
        <p:spPr>
          <a:xfrm>
            <a:off x="12094027" y="9586714"/>
            <a:ext cx="3390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省府环境</a:t>
            </a:r>
          </a:p>
        </p:txBody>
      </p:sp>
      <p:sp>
        <p:nvSpPr>
          <p:cNvPr id="213" name="浙政钉登录"/>
          <p:cNvSpPr txBox="1"/>
          <p:nvPr/>
        </p:nvSpPr>
        <p:spPr>
          <a:xfrm>
            <a:off x="17744302" y="9586714"/>
            <a:ext cx="4152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浙政钉登录</a:t>
            </a:r>
          </a:p>
        </p:txBody>
      </p:sp>
      <p:sp>
        <p:nvSpPr>
          <p:cNvPr id="214" name="动作"/>
          <p:cNvSpPr txBox="1"/>
          <p:nvPr/>
        </p:nvSpPr>
        <p:spPr>
          <a:xfrm>
            <a:off x="18506302" y="3286620"/>
            <a:ext cx="1866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动作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ID="10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clickEffect" presetID="10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6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0" grpId="6"/>
      <p:bldP build="whole" bldLvl="1" animBg="1" rev="0" advAuto="0" spid="213" grpId="9"/>
      <p:bldP build="whole" bldLvl="1" animBg="1" rev="0" advAuto="0" spid="205" grpId="3"/>
      <p:bldP build="whole" bldLvl="1" animBg="1" rev="0" advAuto="0" spid="212" grpId="8"/>
      <p:bldP build="whole" bldLvl="1" animBg="1" rev="0" advAuto="0" spid="204" grpId="1"/>
      <p:bldP build="whole" bldLvl="1" animBg="1" rev="0" advAuto="0" spid="209" grpId="5"/>
      <p:bldP build="whole" bldLvl="1" animBg="1" rev="0" advAuto="0" spid="208" grpId="10"/>
      <p:bldP build="whole" bldLvl="1" animBg="1" rev="0" advAuto="0" spid="206" grpId="2"/>
      <p:bldP build="whole" bldLvl="1" animBg="1" rev="0" advAuto="0" spid="214" grpId="11"/>
      <p:bldP build="whole" bldLvl="1" animBg="1" rev="0" advAuto="0" spid="211" grpId="7"/>
      <p:bldP build="whole" bldLvl="1" animBg="1" rev="0" advAuto="0" spid="207" grpId="4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运行环境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FA6B7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运行环境</a:t>
            </a:r>
          </a:p>
        </p:txBody>
      </p:sp>
      <p:sp>
        <p:nvSpPr>
          <p:cNvPr id="217" name="环境为测试用例的执行注入了最后所需要的值"/>
          <p:cNvSpPr txBox="1"/>
          <p:nvPr/>
        </p:nvSpPr>
        <p:spPr>
          <a:xfrm>
            <a:off x="2153782" y="4340594"/>
            <a:ext cx="15582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>
                <a:gradFill flip="none" rotWithShape="1">
                  <a:gsLst>
                    <a:gs pos="0">
                      <a:srgbClr val="F4FFE6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环境为测试用例的执行注入了最后所需要的值</a:t>
            </a:r>
          </a:p>
        </p:txBody>
      </p:sp>
      <p:pic>
        <p:nvPicPr>
          <p:cNvPr id="218" name="图像" descr="图像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37146" y="8042780"/>
            <a:ext cx="4764748" cy="2601164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矩形"/>
          <p:cNvSpPr/>
          <p:nvPr/>
        </p:nvSpPr>
        <p:spPr>
          <a:xfrm>
            <a:off x="11347631" y="6570941"/>
            <a:ext cx="11067562" cy="5635920"/>
          </a:xfrm>
          <a:prstGeom prst="rect">
            <a:avLst/>
          </a:prstGeom>
          <a:gradFill>
            <a:gsLst>
              <a:gs pos="0">
                <a:srgbClr val="82B0B3"/>
              </a:gs>
              <a:gs pos="100000">
                <a:srgbClr val="6DD5ED"/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latin typeface="+mn-lt"/>
                <a:ea typeface="+mn-ea"/>
                <a:cs typeface="+mn-cs"/>
                <a:sym typeface="Helvetica Light"/>
              </a:defRPr>
            </a:pPr>
          </a:p>
        </p:txBody>
      </p:sp>
      <p:sp>
        <p:nvSpPr>
          <p:cNvPr id="220" name="本次要执行的测试用例"/>
          <p:cNvSpPr txBox="1"/>
          <p:nvPr/>
        </p:nvSpPr>
        <p:spPr>
          <a:xfrm>
            <a:off x="12899962" y="9607482"/>
            <a:ext cx="7962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/>
            </a:lvl1pPr>
          </a:lstStyle>
          <a:p>
            <a:pPr/>
            <a:r>
              <a:t>本次要执行的测试用例</a:t>
            </a:r>
          </a:p>
        </p:txBody>
      </p:sp>
      <p:sp>
        <p:nvSpPr>
          <p:cNvPr id="221" name="全局行为"/>
          <p:cNvSpPr txBox="1"/>
          <p:nvPr/>
        </p:nvSpPr>
        <p:spPr>
          <a:xfrm>
            <a:off x="14827963" y="7677947"/>
            <a:ext cx="3390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/>
            </a:lvl1pPr>
          </a:lstStyle>
          <a:p>
            <a:pPr/>
            <a:r>
              <a:t>全局行为</a:t>
            </a:r>
          </a:p>
        </p:txBody>
      </p:sp>
      <p:sp>
        <p:nvSpPr>
          <p:cNvPr id="222" name="环境"/>
          <p:cNvSpPr txBox="1"/>
          <p:nvPr/>
        </p:nvSpPr>
        <p:spPr>
          <a:xfrm>
            <a:off x="11258549" y="6680326"/>
            <a:ext cx="18669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algn="l">
              <a:defRPr sz="6000"/>
            </a:lvl1pPr>
          </a:lstStyle>
          <a:p>
            <a:pPr/>
            <a:r>
              <a:t>环境</a:t>
            </a:r>
          </a:p>
        </p:txBody>
      </p:sp>
      <p:cxnSp>
        <p:nvCxnSpPr>
          <p:cNvPr id="223" name="连接线"/>
          <p:cNvCxnSpPr>
            <a:stCxn id="220" idx="0"/>
            <a:endCxn id="221" idx="0"/>
          </p:cNvCxnSpPr>
          <p:nvPr/>
        </p:nvCxnSpPr>
        <p:spPr>
          <a:xfrm flipH="1" flipV="1">
            <a:off x="16523413" y="8262147"/>
            <a:ext cx="358000" cy="1929536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Class="entr" nodeType="after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1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5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0" grpId="7"/>
      <p:bldP build="whole" bldLvl="1" animBg="1" rev="0" advAuto="0" spid="217" grpId="1"/>
      <p:bldP build="whole" bldLvl="1" animBg="1" rev="0" advAuto="0" spid="221" grpId="5"/>
      <p:bldP build="whole" bldLvl="1" animBg="1" rev="0" advAuto="0" spid="218" grpId="2"/>
      <p:bldP build="whole" bldLvl="1" animBg="1" rev="0" advAuto="0" spid="222" grpId="4"/>
      <p:bldP build="whole" bldLvl="1" animBg="1" rev="0" advAuto="0" spid="223" grpId="6"/>
      <p:bldP build="whole" bldLvl="1" animBg="1" rev="0" advAuto="0" spid="219" grpId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测试流程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测试流程</a:t>
            </a:r>
          </a:p>
        </p:txBody>
      </p:sp>
      <p:sp>
        <p:nvSpPr>
          <p:cNvPr id="226" name="发起测试 - jenkins自动构建 - xml/web 手动构建…"/>
          <p:cNvSpPr txBox="1"/>
          <p:nvPr/>
        </p:nvSpPr>
        <p:spPr>
          <a:xfrm>
            <a:off x="2083719" y="3853777"/>
            <a:ext cx="16798062" cy="11303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/>
          <a:p>
            <a:pPr marL="228600" indent="-228600" algn="l">
              <a:lnSpc>
                <a:spcPct val="120000"/>
              </a:lnSpc>
              <a:buSzPct val="100000"/>
              <a:buChar char="•"/>
              <a:defRPr sz="6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0" scaled="0"/>
                </a:gradFill>
              </a:defRPr>
            </a:pPr>
            <a:r>
              <a:t>发起测试 - jenkins自动构建 - xml/web 手动构建</a:t>
            </a:r>
          </a:p>
          <a:p>
            <a:pPr marL="228600" indent="-228600" algn="l">
              <a:lnSpc>
                <a:spcPct val="120000"/>
              </a:lnSpc>
              <a:buSzPct val="100000"/>
              <a:buChar char="•"/>
              <a:defRPr sz="6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0" scaled="0"/>
                </a:gradFill>
              </a:defRPr>
            </a:pPr>
            <a:r>
              <a:t>准备数据 - 从数据源DB中读取测试用例</a:t>
            </a:r>
          </a:p>
          <a:p>
            <a:pPr marL="228600" indent="-228600" algn="l">
              <a:lnSpc>
                <a:spcPct val="120000"/>
              </a:lnSpc>
              <a:buSzPct val="100000"/>
              <a:buChar char="•"/>
              <a:defRPr sz="6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0" scaled="0"/>
                </a:gradFill>
              </a:defRPr>
            </a:pPr>
            <a:r>
              <a:t>前置行为 - 替换动态参数，执行前置行为</a:t>
            </a:r>
          </a:p>
          <a:p>
            <a:pPr marL="228600" indent="-228600" algn="l">
              <a:lnSpc>
                <a:spcPct val="120000"/>
              </a:lnSpc>
              <a:buSzPct val="100000"/>
              <a:buChar char="•"/>
              <a:defRPr sz="6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0" scaled="0"/>
                </a:gradFill>
              </a:defRPr>
            </a:pPr>
            <a:r>
              <a:t>测试执行 - 执行测试用例</a:t>
            </a:r>
          </a:p>
          <a:p>
            <a:pPr marL="228600" indent="-228600" algn="l">
              <a:lnSpc>
                <a:spcPct val="120000"/>
              </a:lnSpc>
              <a:buSzPct val="100000"/>
              <a:buChar char="•"/>
              <a:defRPr sz="6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0" scaled="0"/>
                </a:gradFill>
              </a:defRPr>
            </a:pPr>
            <a:r>
              <a:t>后置行为 - 测试用例执行完毕后执行</a:t>
            </a:r>
          </a:p>
          <a:p>
            <a:pPr marL="228600" indent="-228600" algn="l">
              <a:lnSpc>
                <a:spcPct val="120000"/>
              </a:lnSpc>
              <a:buSzPct val="100000"/>
              <a:buChar char="•"/>
              <a:defRPr sz="6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0" scaled="0"/>
                </a:gradFill>
              </a:defRPr>
            </a:pPr>
            <a:r>
              <a:t>结果处理 - 校验生成报告,统计信息,汇总本次结果</a:t>
            </a:r>
          </a:p>
          <a:p>
            <a:pPr marL="228600" indent="-228600" algn="l">
              <a:lnSpc>
                <a:spcPct val="120000"/>
              </a:lnSpc>
              <a:buSzPct val="100000"/>
              <a:buChar char="•"/>
              <a:defRPr sz="6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0" scaled="0"/>
                </a:gradFill>
              </a:defRPr>
            </a:pPr>
            <a:r>
              <a:t>测试结束 - 向微信/钉钉/mail发送消息</a:t>
            </a:r>
          </a:p>
          <a:p>
            <a:pPr marL="228600" indent="-228600" algn="l">
              <a:lnSpc>
                <a:spcPct val="120000"/>
              </a:lnSpc>
              <a:buSzPct val="100000"/>
              <a:buChar char="•"/>
              <a:defRPr sz="6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0" scaled="0"/>
                </a:gradFill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测试痛点"/>
          <p:cNvSpPr txBox="1"/>
          <p:nvPr/>
        </p:nvSpPr>
        <p:spPr>
          <a:xfrm>
            <a:off x="1910872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测试痛点</a:t>
            </a:r>
          </a:p>
        </p:txBody>
      </p:sp>
      <p:sp>
        <p:nvSpPr>
          <p:cNvPr id="229" name="成本高"/>
          <p:cNvSpPr txBox="1"/>
          <p:nvPr/>
        </p:nvSpPr>
        <p:spPr>
          <a:xfrm>
            <a:off x="4773518" y="7016750"/>
            <a:ext cx="4381501" cy="20955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成本高</a:t>
            </a:r>
          </a:p>
        </p:txBody>
      </p:sp>
      <p:sp>
        <p:nvSpPr>
          <p:cNvPr id="230" name="使用少"/>
          <p:cNvSpPr txBox="1"/>
          <p:nvPr/>
        </p:nvSpPr>
        <p:spPr>
          <a:xfrm>
            <a:off x="15899001" y="7016750"/>
            <a:ext cx="4381501" cy="20955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使用少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成本高"/>
          <p:cNvSpPr txBox="1"/>
          <p:nvPr/>
        </p:nvSpPr>
        <p:spPr>
          <a:xfrm>
            <a:off x="2622072" y="1022350"/>
            <a:ext cx="43815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成本高</a:t>
            </a:r>
          </a:p>
        </p:txBody>
      </p:sp>
      <p:sp>
        <p:nvSpPr>
          <p:cNvPr id="233" name="减少用例录入成本"/>
          <p:cNvSpPr txBox="1"/>
          <p:nvPr/>
        </p:nvSpPr>
        <p:spPr>
          <a:xfrm>
            <a:off x="1933250" y="5043468"/>
            <a:ext cx="17121501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 lvl="1" marL="1195753" indent="-586153" algn="l">
              <a:lnSpc>
                <a:spcPct val="120000"/>
              </a:lnSpc>
              <a:buSzPct val="75000"/>
              <a:buChar char="•"/>
              <a:defRPr sz="8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5400000" scaled="0"/>
                </a:gradFill>
              </a:defRPr>
            </a:pPr>
            <a:r>
              <a:t>减少用例录入成本</a:t>
            </a:r>
          </a:p>
        </p:txBody>
      </p:sp>
      <p:sp>
        <p:nvSpPr>
          <p:cNvPr id="234" name="减少用例维护成本"/>
          <p:cNvSpPr txBox="1"/>
          <p:nvPr/>
        </p:nvSpPr>
        <p:spPr>
          <a:xfrm>
            <a:off x="1960738" y="7703344"/>
            <a:ext cx="9438055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/>
          <a:p>
            <a:pPr lvl="1" marL="1195753" indent="-586153" algn="l">
              <a:lnSpc>
                <a:spcPct val="120000"/>
              </a:lnSpc>
              <a:buSzPct val="75000"/>
              <a:buChar char="•"/>
              <a:defRPr sz="8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5400000" scaled="0"/>
                </a:gradFill>
              </a:defRPr>
            </a:pPr>
            <a:r>
              <a:t>减少用例维护成本</a:t>
            </a:r>
          </a:p>
        </p:txBody>
      </p:sp>
      <p:sp>
        <p:nvSpPr>
          <p:cNvPr id="235" name="减少用例优化成本"/>
          <p:cNvSpPr txBox="1"/>
          <p:nvPr/>
        </p:nvSpPr>
        <p:spPr>
          <a:xfrm>
            <a:off x="1960738" y="10363219"/>
            <a:ext cx="9438055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/>
          <a:p>
            <a:pPr lvl="1" marL="1195753" indent="-586153" algn="l">
              <a:lnSpc>
                <a:spcPct val="120000"/>
              </a:lnSpc>
              <a:buSzPct val="75000"/>
              <a:buChar char="•"/>
              <a:defRPr sz="8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5400000" scaled="0"/>
                </a:gradFill>
              </a:defRPr>
            </a:pPr>
            <a:r>
              <a:t>减少用例优化成本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3" grpId="1"/>
      <p:bldP build="whole" bldLvl="1" animBg="1" rev="0" advAuto="0" spid="234" grpId="2"/>
      <p:bldP build="whole" bldLvl="1" animBg="1" rev="0" advAuto="0" spid="235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测试痛点"/>
          <p:cNvSpPr txBox="1"/>
          <p:nvPr/>
        </p:nvSpPr>
        <p:spPr>
          <a:xfrm>
            <a:off x="1910872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测试痛点</a:t>
            </a:r>
          </a:p>
        </p:txBody>
      </p:sp>
      <p:sp>
        <p:nvSpPr>
          <p:cNvPr id="125" name="频繁变更接口，测试用例写的没变的快"/>
          <p:cNvSpPr txBox="1"/>
          <p:nvPr/>
        </p:nvSpPr>
        <p:spPr>
          <a:xfrm>
            <a:off x="1729793" y="5047078"/>
            <a:ext cx="15538538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7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频繁变更接口，测试用例写的没变的快</a:t>
            </a:r>
          </a:p>
        </p:txBody>
      </p:sp>
      <p:sp>
        <p:nvSpPr>
          <p:cNvPr id="126" name="数据库/运行环境切换，测试用例失效"/>
          <p:cNvSpPr txBox="1"/>
          <p:nvPr/>
        </p:nvSpPr>
        <p:spPr>
          <a:xfrm>
            <a:off x="1729794" y="7055445"/>
            <a:ext cx="15094038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7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数据库/运行环境切换，测试用例失效</a:t>
            </a:r>
          </a:p>
        </p:txBody>
      </p:sp>
      <p:sp>
        <p:nvSpPr>
          <p:cNvPr id="127" name="用例依赖代码，无法共享，复用性差"/>
          <p:cNvSpPr txBox="1"/>
          <p:nvPr/>
        </p:nvSpPr>
        <p:spPr>
          <a:xfrm>
            <a:off x="1729793" y="9063813"/>
            <a:ext cx="14649538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7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用例依赖代码，无法共享，复用性差</a:t>
            </a:r>
          </a:p>
        </p:txBody>
      </p:sp>
      <p:sp>
        <p:nvSpPr>
          <p:cNvPr id="128" name="编写难，维护难，非专业人士无法编写"/>
          <p:cNvSpPr txBox="1"/>
          <p:nvPr/>
        </p:nvSpPr>
        <p:spPr>
          <a:xfrm>
            <a:off x="1729793" y="11072181"/>
            <a:ext cx="15538538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7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编写难，维护难，非专业人士无法编写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8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8" grpId="4"/>
      <p:bldP build="whole" bldLvl="1" animBg="1" rev="0" advAuto="0" spid="127" grpId="3"/>
      <p:bldP build="whole" bldLvl="1" animBg="1" rev="0" advAuto="0" spid="126" grpId="2"/>
      <p:bldP build="whole" bldLvl="1" animBg="1" rev="0" advAuto="0" spid="125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使用少"/>
          <p:cNvSpPr txBox="1"/>
          <p:nvPr/>
        </p:nvSpPr>
        <p:spPr>
          <a:xfrm>
            <a:off x="2622072" y="1022350"/>
            <a:ext cx="43815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使用少</a:t>
            </a:r>
          </a:p>
        </p:txBody>
      </p:sp>
      <p:sp>
        <p:nvSpPr>
          <p:cNvPr id="238" name="手工也能用"/>
          <p:cNvSpPr txBox="1"/>
          <p:nvPr/>
        </p:nvSpPr>
        <p:spPr>
          <a:xfrm>
            <a:off x="1933250" y="5043468"/>
            <a:ext cx="17121501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 lvl="1" marL="1195753" indent="-586153" algn="l">
              <a:lnSpc>
                <a:spcPct val="120000"/>
              </a:lnSpc>
              <a:buSzPct val="75000"/>
              <a:buChar char="•"/>
              <a:defRPr sz="8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5400000" scaled="0"/>
                </a:gradFill>
              </a:defRPr>
            </a:pPr>
            <a:r>
              <a:t>手工也能用</a:t>
            </a:r>
          </a:p>
        </p:txBody>
      </p:sp>
      <p:sp>
        <p:nvSpPr>
          <p:cNvPr id="239" name="人人都能用"/>
          <p:cNvSpPr txBox="1"/>
          <p:nvPr/>
        </p:nvSpPr>
        <p:spPr>
          <a:xfrm>
            <a:off x="1960738" y="7703344"/>
            <a:ext cx="6390055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/>
          <a:p>
            <a:pPr lvl="1" marL="1195753" indent="-586153" algn="l">
              <a:lnSpc>
                <a:spcPct val="120000"/>
              </a:lnSpc>
              <a:buSzPct val="75000"/>
              <a:buChar char="•"/>
              <a:defRPr sz="8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5400000" scaled="0"/>
                </a:gradFill>
              </a:defRPr>
            </a:pPr>
            <a:r>
              <a:t>人人都能用</a:t>
            </a:r>
          </a:p>
        </p:txBody>
      </p:sp>
      <p:sp>
        <p:nvSpPr>
          <p:cNvPr id="240" name="当工具用"/>
          <p:cNvSpPr txBox="1"/>
          <p:nvPr/>
        </p:nvSpPr>
        <p:spPr>
          <a:xfrm>
            <a:off x="1945848" y="10363220"/>
            <a:ext cx="5374055" cy="152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/>
          <a:p>
            <a:pPr lvl="1" marL="1195753" indent="-586153" algn="l">
              <a:lnSpc>
                <a:spcPct val="120000"/>
              </a:lnSpc>
              <a:buSzPct val="75000"/>
              <a:buChar char="•"/>
              <a:defRPr sz="8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5400000" scaled="0"/>
                </a:gradFill>
              </a:defRPr>
            </a:pPr>
            <a:r>
              <a:t>当工具用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8" grpId="1"/>
      <p:bldP build="whole" bldLvl="1" animBg="1" rev="0" advAuto="0" spid="239" grpId="2"/>
      <p:bldP build="whole" bldLvl="1" animBg="1" rev="0" advAuto="0" spid="240" grpId="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第一阶段"/>
          <p:cNvSpPr txBox="1"/>
          <p:nvPr/>
        </p:nvSpPr>
        <p:spPr>
          <a:xfrm>
            <a:off x="1910872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第一阶段</a:t>
            </a:r>
          </a:p>
        </p:txBody>
      </p:sp>
      <p:sp>
        <p:nvSpPr>
          <p:cNvPr id="243" name="递归解析并替换动态参数"/>
          <p:cNvSpPr txBox="1"/>
          <p:nvPr/>
        </p:nvSpPr>
        <p:spPr>
          <a:xfrm>
            <a:off x="2221160" y="8284170"/>
            <a:ext cx="9483806" cy="12573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65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递归解析并替换动态参数</a:t>
            </a:r>
          </a:p>
        </p:txBody>
      </p:sp>
      <p:sp>
        <p:nvSpPr>
          <p:cNvPr id="244" name="测试用例结果集的语法动态解析与全输入模块的变量提示"/>
          <p:cNvSpPr txBox="1"/>
          <p:nvPr/>
        </p:nvSpPr>
        <p:spPr>
          <a:xfrm>
            <a:off x="2221160" y="4890888"/>
            <a:ext cx="21040806" cy="125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65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测试用例结果集的语法动态解析与全输入模块的变量提示</a:t>
            </a:r>
          </a:p>
        </p:txBody>
      </p:sp>
      <p:sp>
        <p:nvSpPr>
          <p:cNvPr id="245" name="提供可视化测试报告"/>
          <p:cNvSpPr txBox="1"/>
          <p:nvPr/>
        </p:nvSpPr>
        <p:spPr>
          <a:xfrm>
            <a:off x="2221160" y="9980811"/>
            <a:ext cx="7832806" cy="125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65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提供可视化测试报告</a:t>
            </a:r>
          </a:p>
        </p:txBody>
      </p:sp>
      <p:sp>
        <p:nvSpPr>
          <p:cNvPr id="246" name="提供在线配置使用(web) 与 离线 xml 配置的方式"/>
          <p:cNvSpPr txBox="1"/>
          <p:nvPr/>
        </p:nvSpPr>
        <p:spPr>
          <a:xfrm>
            <a:off x="2221160" y="6587529"/>
            <a:ext cx="18138648" cy="125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65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提供在线配置使用(web) 与 离线 xml 配置的方式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第二阶段"/>
          <p:cNvSpPr txBox="1"/>
          <p:nvPr/>
        </p:nvSpPr>
        <p:spPr>
          <a:xfrm>
            <a:off x="1910872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4AC29A"/>
                    </a:gs>
                    <a:gs pos="100000">
                      <a:srgbClr val="BDFFF3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第二阶段</a:t>
            </a:r>
          </a:p>
        </p:txBody>
      </p:sp>
      <p:sp>
        <p:nvSpPr>
          <p:cNvPr id="249" name="增加WEB页面的在线调试用例/SQL/数据库连接"/>
          <p:cNvSpPr txBox="1"/>
          <p:nvPr/>
        </p:nvSpPr>
        <p:spPr>
          <a:xfrm>
            <a:off x="2140771" y="6649802"/>
            <a:ext cx="13824586" cy="9906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4AC29A"/>
                    </a:gs>
                    <a:gs pos="100000">
                      <a:srgbClr val="BDFFF3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增加WEB页面的在线调试用例/SQL/数据库连接</a:t>
            </a:r>
          </a:p>
        </p:txBody>
      </p:sp>
      <p:sp>
        <p:nvSpPr>
          <p:cNvPr id="250" name="实装前置/测试后/后置动作模块"/>
          <p:cNvSpPr txBox="1"/>
          <p:nvPr/>
        </p:nvSpPr>
        <p:spPr>
          <a:xfrm>
            <a:off x="2140771" y="4617440"/>
            <a:ext cx="923290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4AC29A"/>
                    </a:gs>
                    <a:gs pos="100000">
                      <a:srgbClr val="BDFFF3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实装前置/测试后/后置动作模块</a:t>
            </a:r>
          </a:p>
        </p:txBody>
      </p:sp>
      <p:sp>
        <p:nvSpPr>
          <p:cNvPr id="251" name="图形化测试用例调用链，监控链路节点的运行时间，日志"/>
          <p:cNvSpPr txBox="1"/>
          <p:nvPr/>
        </p:nvSpPr>
        <p:spPr>
          <a:xfrm>
            <a:off x="2140771" y="5633621"/>
            <a:ext cx="1621790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4AC29A"/>
                    </a:gs>
                    <a:gs pos="100000">
                      <a:srgbClr val="BDFFF3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图形化测试用例调用链，监控链路节点的运行时间，日志</a:t>
            </a:r>
          </a:p>
        </p:txBody>
      </p:sp>
      <p:sp>
        <p:nvSpPr>
          <p:cNvPr id="252" name="美化WEB页面，定制化报告模板，丰富用例的日志"/>
          <p:cNvSpPr txBox="1"/>
          <p:nvPr/>
        </p:nvSpPr>
        <p:spPr>
          <a:xfrm>
            <a:off x="2140771" y="7665983"/>
            <a:ext cx="1446784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4AC29A"/>
                    </a:gs>
                    <a:gs pos="100000">
                      <a:srgbClr val="BDFFF3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美化WEB页面，定制化报告模板，丰富用例的日志</a:t>
            </a:r>
          </a:p>
        </p:txBody>
      </p:sp>
      <p:sp>
        <p:nvSpPr>
          <p:cNvPr id="253" name="在运行前提供预检查器，可以在运行前提前检查出一些问题并报告"/>
          <p:cNvSpPr txBox="1"/>
          <p:nvPr/>
        </p:nvSpPr>
        <p:spPr>
          <a:xfrm>
            <a:off x="2140771" y="8682164"/>
            <a:ext cx="1875790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4AC29A"/>
                    </a:gs>
                    <a:gs pos="100000">
                      <a:srgbClr val="BDFFF3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在运行前提供预检查器，可以在运行前提前检查出一些问题并报告</a:t>
            </a:r>
          </a:p>
        </p:txBody>
      </p:sp>
      <p:sp>
        <p:nvSpPr>
          <p:cNvPr id="254" name="增加对jenkins的支持"/>
          <p:cNvSpPr txBox="1"/>
          <p:nvPr/>
        </p:nvSpPr>
        <p:spPr>
          <a:xfrm>
            <a:off x="2140771" y="9698345"/>
            <a:ext cx="620395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4AC29A"/>
                    </a:gs>
                    <a:gs pos="100000">
                      <a:srgbClr val="BDFFF3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增加对jenkins的支持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第三阶段"/>
          <p:cNvSpPr txBox="1"/>
          <p:nvPr/>
        </p:nvSpPr>
        <p:spPr>
          <a:xfrm>
            <a:off x="1910872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BD786"/>
                    </a:gs>
                    <a:gs pos="100000">
                      <a:srgbClr val="FFDDE1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第三阶段</a:t>
            </a:r>
          </a:p>
        </p:txBody>
      </p:sp>
      <p:sp>
        <p:nvSpPr>
          <p:cNvPr id="257" name="增加对禅道的支持,读取禅道的项目信息,导出测试报告到禅道"/>
          <p:cNvSpPr txBox="1"/>
          <p:nvPr/>
        </p:nvSpPr>
        <p:spPr>
          <a:xfrm>
            <a:off x="2181321" y="6675509"/>
            <a:ext cx="17188181" cy="9906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FBD786"/>
                    </a:gs>
                    <a:gs pos="100000">
                      <a:srgbClr val="FFDDE1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增加对禅道的支持,读取禅道的项目信息,导出测试报告到禅道</a:t>
            </a:r>
          </a:p>
        </p:txBody>
      </p:sp>
      <p:sp>
        <p:nvSpPr>
          <p:cNvPr id="258" name="WEB页面 加入语法提示，语法校验部分"/>
          <p:cNvSpPr txBox="1"/>
          <p:nvPr/>
        </p:nvSpPr>
        <p:spPr>
          <a:xfrm>
            <a:off x="2181321" y="4643147"/>
            <a:ext cx="11531365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FBD786"/>
                    </a:gs>
                    <a:gs pos="100000">
                      <a:srgbClr val="FFDDE1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WEB页面 加入语法提示，语法校验部分</a:t>
            </a:r>
          </a:p>
        </p:txBody>
      </p:sp>
      <p:sp>
        <p:nvSpPr>
          <p:cNvPr id="259" name="增加代码覆盖率的统计，测试用例运行结果的统计"/>
          <p:cNvSpPr txBox="1"/>
          <p:nvPr/>
        </p:nvSpPr>
        <p:spPr>
          <a:xfrm>
            <a:off x="2181321" y="5659328"/>
            <a:ext cx="1431290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FBD786"/>
                    </a:gs>
                    <a:gs pos="100000">
                      <a:srgbClr val="FFDDE1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增加代码覆盖率的统计，测试用例运行结果的统计</a:t>
            </a:r>
          </a:p>
        </p:txBody>
      </p:sp>
      <p:sp>
        <p:nvSpPr>
          <p:cNvPr id="260" name="用例得分评估"/>
          <p:cNvSpPr txBox="1"/>
          <p:nvPr/>
        </p:nvSpPr>
        <p:spPr>
          <a:xfrm>
            <a:off x="2181321" y="7691689"/>
            <a:ext cx="415290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FBD786"/>
                    </a:gs>
                    <a:gs pos="100000">
                      <a:srgbClr val="FFDDE1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用例得分评估</a:t>
            </a:r>
          </a:p>
        </p:txBody>
      </p:sp>
      <p:sp>
        <p:nvSpPr>
          <p:cNvPr id="261" name="增加项目内各类数据的报表导出"/>
          <p:cNvSpPr txBox="1"/>
          <p:nvPr/>
        </p:nvSpPr>
        <p:spPr>
          <a:xfrm>
            <a:off x="2181321" y="8707870"/>
            <a:ext cx="923290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FBD786"/>
                    </a:gs>
                    <a:gs pos="100000">
                      <a:srgbClr val="FFDDE1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增加项目内各类数据的报表导出</a:t>
            </a:r>
          </a:p>
        </p:txBody>
      </p:sp>
      <p:sp>
        <p:nvSpPr>
          <p:cNvPr id="262" name="IDE的支持 - 作为IDEA/WEBSTORM的插件"/>
          <p:cNvSpPr txBox="1"/>
          <p:nvPr/>
        </p:nvSpPr>
        <p:spPr>
          <a:xfrm>
            <a:off x="2181321" y="9724051"/>
            <a:ext cx="12560678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>
              <a:buSzPct val="100000"/>
              <a:buChar char="•"/>
              <a:defRPr sz="5000">
                <a:gradFill flip="none" rotWithShape="1">
                  <a:gsLst>
                    <a:gs pos="0">
                      <a:srgbClr val="FBD786"/>
                    </a:gs>
                    <a:gs pos="100000">
                      <a:srgbClr val="FFDDE1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IDE的支持 - 作为IDEA/WEBSTORM的插件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项目"/>
          <p:cNvSpPr txBox="1"/>
          <p:nvPr/>
        </p:nvSpPr>
        <p:spPr>
          <a:xfrm>
            <a:off x="10712450" y="752162"/>
            <a:ext cx="29591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BC78EC"/>
                    </a:gs>
                    <a:gs pos="100000">
                      <a:srgbClr val="00EAFF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项目</a:t>
            </a:r>
          </a:p>
        </p:txBody>
      </p:sp>
      <p:sp>
        <p:nvSpPr>
          <p:cNvPr id="265" name="流水线"/>
          <p:cNvSpPr txBox="1"/>
          <p:nvPr/>
        </p:nvSpPr>
        <p:spPr>
          <a:xfrm>
            <a:off x="16665333" y="9669495"/>
            <a:ext cx="43815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FA6B7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流水线</a:t>
            </a:r>
          </a:p>
        </p:txBody>
      </p:sp>
      <p:sp>
        <p:nvSpPr>
          <p:cNvPr id="266" name="人"/>
          <p:cNvSpPr txBox="1"/>
          <p:nvPr/>
        </p:nvSpPr>
        <p:spPr>
          <a:xfrm>
            <a:off x="4637750" y="9669495"/>
            <a:ext cx="15367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067B4"/>
                    </a:gs>
                    <a:gs pos="100000">
                      <a:srgbClr val="81FFEF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人</a:t>
            </a:r>
          </a:p>
        </p:txBody>
      </p:sp>
      <p:cxnSp>
        <p:nvCxnSpPr>
          <p:cNvPr id="267" name="连接线"/>
          <p:cNvCxnSpPr>
            <a:stCxn id="276" idx="0"/>
            <a:endCxn id="274" idx="0"/>
          </p:cNvCxnSpPr>
          <p:nvPr/>
        </p:nvCxnSpPr>
        <p:spPr>
          <a:xfrm flipH="1" flipV="1">
            <a:off x="12192000" y="1799912"/>
            <a:ext cx="1" cy="5058089"/>
          </a:xfrm>
          <a:prstGeom prst="straightConnector1">
            <a:avLst/>
          </a:prstGeom>
          <a:ln w="127000" cap="rnd">
            <a:solidFill>
              <a:schemeClr val="accent1">
                <a:hueOff val="-137333"/>
                <a:satOff val="-2150"/>
                <a:lumOff val="15684"/>
              </a:schemeClr>
            </a:solidFill>
            <a:miter lim="400000"/>
          </a:ln>
        </p:spPr>
      </p:cxnSp>
      <p:cxnSp>
        <p:nvCxnSpPr>
          <p:cNvPr id="268" name="连接线"/>
          <p:cNvCxnSpPr>
            <a:stCxn id="276" idx="0"/>
            <a:endCxn id="266" idx="0"/>
          </p:cNvCxnSpPr>
          <p:nvPr/>
        </p:nvCxnSpPr>
        <p:spPr>
          <a:xfrm flipH="1">
            <a:off x="5406100" y="6858000"/>
            <a:ext cx="6785901" cy="3859246"/>
          </a:xfrm>
          <a:prstGeom prst="straightConnector1">
            <a:avLst/>
          </a:prstGeom>
          <a:ln w="127000" cap="rnd">
            <a:solidFill>
              <a:schemeClr val="accent1">
                <a:hueOff val="-137333"/>
                <a:satOff val="-2150"/>
                <a:lumOff val="15684"/>
              </a:schemeClr>
            </a:solidFill>
            <a:miter lim="400000"/>
          </a:ln>
        </p:spPr>
      </p:cxnSp>
      <p:cxnSp>
        <p:nvCxnSpPr>
          <p:cNvPr id="269" name="连接线"/>
          <p:cNvCxnSpPr>
            <a:stCxn id="276" idx="0"/>
            <a:endCxn id="275" idx="0"/>
          </p:cNvCxnSpPr>
          <p:nvPr/>
        </p:nvCxnSpPr>
        <p:spPr>
          <a:xfrm>
            <a:off x="12192000" y="6858000"/>
            <a:ext cx="6664084" cy="4005296"/>
          </a:xfrm>
          <a:prstGeom prst="straightConnector1">
            <a:avLst/>
          </a:prstGeom>
          <a:ln w="127000" cap="rnd">
            <a:solidFill>
              <a:schemeClr val="accent1">
                <a:hueOff val="-137333"/>
                <a:satOff val="-2150"/>
                <a:lumOff val="15684"/>
              </a:schemeClr>
            </a:solidFill>
            <a:miter lim="400000"/>
          </a:ln>
        </p:spPr>
      </p:cxnSp>
      <p:cxnSp>
        <p:nvCxnSpPr>
          <p:cNvPr id="270" name="连接线"/>
          <p:cNvCxnSpPr>
            <a:stCxn id="266" idx="0"/>
            <a:endCxn id="274" idx="0"/>
          </p:cNvCxnSpPr>
          <p:nvPr/>
        </p:nvCxnSpPr>
        <p:spPr>
          <a:xfrm flipV="1">
            <a:off x="5406100" y="1799912"/>
            <a:ext cx="6785900" cy="8917334"/>
          </a:xfrm>
          <a:prstGeom prst="straightConnector1">
            <a:avLst/>
          </a:prstGeom>
          <a:ln w="127000" cap="rnd">
            <a:solidFill>
              <a:srgbClr val="F3C1FF"/>
            </a:solidFill>
            <a:miter lim="400000"/>
          </a:ln>
        </p:spPr>
      </p:cxnSp>
      <p:cxnSp>
        <p:nvCxnSpPr>
          <p:cNvPr id="271" name="连接线"/>
          <p:cNvCxnSpPr>
            <a:stCxn id="275" idx="0"/>
            <a:endCxn id="274" idx="0"/>
          </p:cNvCxnSpPr>
          <p:nvPr/>
        </p:nvCxnSpPr>
        <p:spPr>
          <a:xfrm flipH="1" flipV="1">
            <a:off x="12192000" y="1799912"/>
            <a:ext cx="6664084" cy="9063384"/>
          </a:xfrm>
          <a:prstGeom prst="straightConnector1">
            <a:avLst/>
          </a:prstGeom>
          <a:ln w="127000" cap="rnd">
            <a:solidFill>
              <a:srgbClr val="F3C1FF"/>
            </a:solidFill>
            <a:miter lim="400000"/>
          </a:ln>
        </p:spPr>
      </p:cxnSp>
      <p:cxnSp>
        <p:nvCxnSpPr>
          <p:cNvPr id="272" name="连接线"/>
          <p:cNvCxnSpPr>
            <a:stCxn id="266" idx="0"/>
            <a:endCxn id="275" idx="0"/>
          </p:cNvCxnSpPr>
          <p:nvPr/>
        </p:nvCxnSpPr>
        <p:spPr>
          <a:xfrm>
            <a:off x="5406100" y="10717245"/>
            <a:ext cx="13449984" cy="146051"/>
          </a:xfrm>
          <a:prstGeom prst="straightConnector1">
            <a:avLst/>
          </a:prstGeom>
          <a:ln w="127000" cap="rnd">
            <a:solidFill>
              <a:srgbClr val="F3C1FF"/>
            </a:solidFill>
            <a:miter lim="400000"/>
          </a:ln>
        </p:spPr>
      </p:cxnSp>
      <p:sp>
        <p:nvSpPr>
          <p:cNvPr id="273" name="GitFlow"/>
          <p:cNvSpPr txBox="1"/>
          <p:nvPr/>
        </p:nvSpPr>
        <p:spPr>
          <a:xfrm>
            <a:off x="9995915" y="5849004"/>
            <a:ext cx="4935042" cy="18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GitFlow</a:t>
            </a:r>
          </a:p>
        </p:txBody>
      </p:sp>
      <p:sp>
        <p:nvSpPr>
          <p:cNvPr id="274" name="禅道"/>
          <p:cNvSpPr txBox="1"/>
          <p:nvPr/>
        </p:nvSpPr>
        <p:spPr>
          <a:xfrm>
            <a:off x="10712450" y="752162"/>
            <a:ext cx="2959100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BC78EC"/>
                    </a:gs>
                    <a:gs pos="100000">
                      <a:srgbClr val="00EAFF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禅道</a:t>
            </a:r>
          </a:p>
        </p:txBody>
      </p:sp>
      <p:sp>
        <p:nvSpPr>
          <p:cNvPr id="275" name="Jenkins"/>
          <p:cNvSpPr txBox="1"/>
          <p:nvPr/>
        </p:nvSpPr>
        <p:spPr>
          <a:xfrm>
            <a:off x="16387520" y="9961595"/>
            <a:ext cx="4937126" cy="18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FA6B7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Jenkins</a:t>
            </a:r>
          </a:p>
        </p:txBody>
      </p:sp>
      <p:sp>
        <p:nvSpPr>
          <p:cNvPr id="276" name="代码"/>
          <p:cNvSpPr txBox="1"/>
          <p:nvPr/>
        </p:nvSpPr>
        <p:spPr>
          <a:xfrm>
            <a:off x="10712450" y="5810250"/>
            <a:ext cx="29591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代码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10" presetID="1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Class="exit" nodeType="afterEffect" presetSubtype="10" presetID="1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Class="exit" nodeType="afterEffect" presetSubtype="10" presetID="1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Class="entr" nodeType="afterEffect" presetSubtype="10" presetID="1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Class="entr" nodeType="afterEffect" presetSubtype="10" presetID="1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Class="entr" nodeType="afterEffect" presetSubtype="10" presetID="1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3" grpId="4"/>
      <p:bldP build="whole" bldLvl="1" animBg="1" rev="0" advAuto="0" spid="264" grpId="2"/>
      <p:bldP build="whole" bldLvl="1" animBg="1" rev="0" advAuto="0" spid="274" grpId="5"/>
      <p:bldP build="whole" bldLvl="1" animBg="1" rev="0" advAuto="0" spid="265" grpId="3"/>
      <p:bldP build="whole" bldLvl="1" animBg="1" rev="0" advAuto="0" spid="276" grpId="1"/>
      <p:bldP build="whole" bldLvl="1" animBg="1" rev="0" advAuto="0" spid="275" grpId="6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人"/>
          <p:cNvSpPr txBox="1"/>
          <p:nvPr/>
        </p:nvSpPr>
        <p:spPr>
          <a:xfrm>
            <a:off x="11423649" y="5810250"/>
            <a:ext cx="15367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067B4"/>
                    </a:gs>
                    <a:gs pos="100000">
                      <a:srgbClr val="81FFEF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人</a:t>
            </a:r>
          </a:p>
        </p:txBody>
      </p:sp>
      <p:cxnSp>
        <p:nvCxnSpPr>
          <p:cNvPr id="279" name="连接线"/>
          <p:cNvCxnSpPr>
            <a:stCxn id="278" idx="0"/>
            <a:endCxn id="286" idx="0"/>
          </p:cNvCxnSpPr>
          <p:nvPr/>
        </p:nvCxnSpPr>
        <p:spPr>
          <a:xfrm flipV="1">
            <a:off x="12191999" y="1799912"/>
            <a:ext cx="1" cy="5058089"/>
          </a:xfrm>
          <a:prstGeom prst="straightConnector1">
            <a:avLst/>
          </a:prstGeom>
          <a:ln w="127000" cap="rnd">
            <a:solidFill>
              <a:schemeClr val="accent1">
                <a:hueOff val="-137333"/>
                <a:satOff val="-2150"/>
                <a:lumOff val="15684"/>
              </a:schemeClr>
            </a:solidFill>
            <a:miter lim="400000"/>
          </a:ln>
        </p:spPr>
      </p:cxnSp>
      <p:cxnSp>
        <p:nvCxnSpPr>
          <p:cNvPr id="280" name="连接线"/>
          <p:cNvCxnSpPr>
            <a:stCxn id="278" idx="0"/>
            <a:endCxn id="285" idx="0"/>
          </p:cNvCxnSpPr>
          <p:nvPr/>
        </p:nvCxnSpPr>
        <p:spPr>
          <a:xfrm flipH="1">
            <a:off x="5541818" y="6858000"/>
            <a:ext cx="6650182" cy="3859246"/>
          </a:xfrm>
          <a:prstGeom prst="straightConnector1">
            <a:avLst/>
          </a:prstGeom>
          <a:ln w="127000" cap="rnd">
            <a:solidFill>
              <a:schemeClr val="accent1">
                <a:hueOff val="-137333"/>
                <a:satOff val="-2150"/>
                <a:lumOff val="15684"/>
              </a:schemeClr>
            </a:solidFill>
            <a:miter lim="400000"/>
          </a:ln>
        </p:spPr>
      </p:cxnSp>
      <p:cxnSp>
        <p:nvCxnSpPr>
          <p:cNvPr id="281" name="连接线"/>
          <p:cNvCxnSpPr>
            <a:stCxn id="278" idx="0"/>
            <a:endCxn id="287" idx="0"/>
          </p:cNvCxnSpPr>
          <p:nvPr/>
        </p:nvCxnSpPr>
        <p:spPr>
          <a:xfrm>
            <a:off x="12191999" y="6858000"/>
            <a:ext cx="6664085" cy="4005296"/>
          </a:xfrm>
          <a:prstGeom prst="straightConnector1">
            <a:avLst/>
          </a:prstGeom>
          <a:ln w="127000" cap="rnd">
            <a:solidFill>
              <a:schemeClr val="accent1">
                <a:hueOff val="-137333"/>
                <a:satOff val="-2150"/>
                <a:lumOff val="15684"/>
              </a:schemeClr>
            </a:solidFill>
            <a:miter lim="400000"/>
          </a:ln>
        </p:spPr>
      </p:cxnSp>
      <p:cxnSp>
        <p:nvCxnSpPr>
          <p:cNvPr id="282" name="连接线"/>
          <p:cNvCxnSpPr>
            <a:stCxn id="285" idx="0"/>
            <a:endCxn id="286" idx="0"/>
          </p:cNvCxnSpPr>
          <p:nvPr/>
        </p:nvCxnSpPr>
        <p:spPr>
          <a:xfrm flipV="1">
            <a:off x="5541818" y="1799912"/>
            <a:ext cx="6650182" cy="8917334"/>
          </a:xfrm>
          <a:prstGeom prst="straightConnector1">
            <a:avLst/>
          </a:prstGeom>
          <a:ln w="127000" cap="rnd">
            <a:solidFill>
              <a:srgbClr val="F3C1FF"/>
            </a:solidFill>
            <a:miter lim="400000"/>
          </a:ln>
        </p:spPr>
      </p:cxnSp>
      <p:cxnSp>
        <p:nvCxnSpPr>
          <p:cNvPr id="283" name="连接线"/>
          <p:cNvCxnSpPr>
            <a:stCxn id="287" idx="0"/>
            <a:endCxn id="286" idx="0"/>
          </p:cNvCxnSpPr>
          <p:nvPr/>
        </p:nvCxnSpPr>
        <p:spPr>
          <a:xfrm flipH="1" flipV="1">
            <a:off x="12192000" y="1799912"/>
            <a:ext cx="6664084" cy="9063384"/>
          </a:xfrm>
          <a:prstGeom prst="straightConnector1">
            <a:avLst/>
          </a:prstGeom>
          <a:ln w="127000" cap="rnd">
            <a:solidFill>
              <a:srgbClr val="F3C1FF"/>
            </a:solidFill>
            <a:miter lim="400000"/>
          </a:ln>
        </p:spPr>
      </p:cxnSp>
      <p:cxnSp>
        <p:nvCxnSpPr>
          <p:cNvPr id="284" name="连接线"/>
          <p:cNvCxnSpPr>
            <a:stCxn id="285" idx="0"/>
            <a:endCxn id="287" idx="0"/>
          </p:cNvCxnSpPr>
          <p:nvPr/>
        </p:nvCxnSpPr>
        <p:spPr>
          <a:xfrm>
            <a:off x="5541818" y="10717245"/>
            <a:ext cx="13314266" cy="146051"/>
          </a:xfrm>
          <a:prstGeom prst="straightConnector1">
            <a:avLst/>
          </a:prstGeom>
          <a:ln w="127000" cap="rnd">
            <a:solidFill>
              <a:srgbClr val="F3C1FF"/>
            </a:solidFill>
            <a:miter lim="400000"/>
          </a:ln>
        </p:spPr>
      </p:cxnSp>
      <p:sp>
        <p:nvSpPr>
          <p:cNvPr id="285" name="GitFlow"/>
          <p:cNvSpPr txBox="1"/>
          <p:nvPr/>
        </p:nvSpPr>
        <p:spPr>
          <a:xfrm>
            <a:off x="3074297" y="9815545"/>
            <a:ext cx="4935042" cy="18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GitFlow</a:t>
            </a:r>
          </a:p>
        </p:txBody>
      </p:sp>
      <p:sp>
        <p:nvSpPr>
          <p:cNvPr id="286" name="禅道"/>
          <p:cNvSpPr txBox="1"/>
          <p:nvPr/>
        </p:nvSpPr>
        <p:spPr>
          <a:xfrm>
            <a:off x="10712450" y="752162"/>
            <a:ext cx="2959100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BC78EC"/>
                    </a:gs>
                    <a:gs pos="100000">
                      <a:srgbClr val="00EAFF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禅道</a:t>
            </a:r>
          </a:p>
        </p:txBody>
      </p:sp>
      <p:sp>
        <p:nvSpPr>
          <p:cNvPr id="287" name="Jenkins"/>
          <p:cNvSpPr txBox="1"/>
          <p:nvPr/>
        </p:nvSpPr>
        <p:spPr>
          <a:xfrm>
            <a:off x="16387520" y="9961595"/>
            <a:ext cx="4937126" cy="18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FA6B7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Jenkins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Keystone"/>
          <p:cNvSpPr txBox="1"/>
          <p:nvPr/>
        </p:nvSpPr>
        <p:spPr>
          <a:xfrm>
            <a:off x="9169548" y="6102350"/>
            <a:ext cx="6044904" cy="18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067B4"/>
                    </a:gs>
                    <a:gs pos="100000">
                      <a:srgbClr val="81FFEF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Keystone</a:t>
            </a:r>
          </a:p>
        </p:txBody>
      </p:sp>
      <p:cxnSp>
        <p:nvCxnSpPr>
          <p:cNvPr id="290" name="连接线"/>
          <p:cNvCxnSpPr>
            <a:stCxn id="289" idx="0"/>
            <a:endCxn id="297" idx="0"/>
          </p:cNvCxnSpPr>
          <p:nvPr/>
        </p:nvCxnSpPr>
        <p:spPr>
          <a:xfrm flipV="1">
            <a:off x="12192000" y="1799912"/>
            <a:ext cx="0" cy="5204139"/>
          </a:xfrm>
          <a:prstGeom prst="straightConnector1">
            <a:avLst/>
          </a:prstGeom>
          <a:ln w="127000" cap="rnd">
            <a:solidFill>
              <a:schemeClr val="accent1">
                <a:hueOff val="-137333"/>
                <a:satOff val="-2150"/>
                <a:lumOff val="15684"/>
              </a:schemeClr>
            </a:solidFill>
            <a:miter lim="400000"/>
          </a:ln>
        </p:spPr>
      </p:cxnSp>
      <p:cxnSp>
        <p:nvCxnSpPr>
          <p:cNvPr id="291" name="连接线"/>
          <p:cNvCxnSpPr>
            <a:stCxn id="289" idx="0"/>
            <a:endCxn id="296" idx="0"/>
          </p:cNvCxnSpPr>
          <p:nvPr/>
        </p:nvCxnSpPr>
        <p:spPr>
          <a:xfrm flipH="1">
            <a:off x="5541818" y="7004050"/>
            <a:ext cx="6650182" cy="3713196"/>
          </a:xfrm>
          <a:prstGeom prst="straightConnector1">
            <a:avLst/>
          </a:prstGeom>
          <a:ln w="127000" cap="rnd">
            <a:solidFill>
              <a:schemeClr val="accent1">
                <a:hueOff val="-137333"/>
                <a:satOff val="-2150"/>
                <a:lumOff val="15684"/>
              </a:schemeClr>
            </a:solidFill>
            <a:miter lim="400000"/>
          </a:ln>
        </p:spPr>
      </p:cxnSp>
      <p:cxnSp>
        <p:nvCxnSpPr>
          <p:cNvPr id="292" name="连接线"/>
          <p:cNvCxnSpPr>
            <a:stCxn id="289" idx="0"/>
            <a:endCxn id="298" idx="0"/>
          </p:cNvCxnSpPr>
          <p:nvPr/>
        </p:nvCxnSpPr>
        <p:spPr>
          <a:xfrm>
            <a:off x="12192000" y="7004050"/>
            <a:ext cx="6664084" cy="3859246"/>
          </a:xfrm>
          <a:prstGeom prst="straightConnector1">
            <a:avLst/>
          </a:prstGeom>
          <a:ln w="127000" cap="rnd">
            <a:solidFill>
              <a:schemeClr val="accent1">
                <a:hueOff val="-137333"/>
                <a:satOff val="-2150"/>
                <a:lumOff val="15684"/>
              </a:schemeClr>
            </a:solidFill>
            <a:miter lim="400000"/>
          </a:ln>
        </p:spPr>
      </p:cxnSp>
      <p:cxnSp>
        <p:nvCxnSpPr>
          <p:cNvPr id="293" name="连接线"/>
          <p:cNvCxnSpPr>
            <a:stCxn id="296" idx="0"/>
            <a:endCxn id="297" idx="0"/>
          </p:cNvCxnSpPr>
          <p:nvPr/>
        </p:nvCxnSpPr>
        <p:spPr>
          <a:xfrm flipV="1">
            <a:off x="5541818" y="1799912"/>
            <a:ext cx="6650182" cy="8917334"/>
          </a:xfrm>
          <a:prstGeom prst="straightConnector1">
            <a:avLst/>
          </a:prstGeom>
          <a:ln w="127000" cap="rnd">
            <a:solidFill>
              <a:srgbClr val="F3C1FF"/>
            </a:solidFill>
            <a:miter lim="400000"/>
          </a:ln>
        </p:spPr>
      </p:cxnSp>
      <p:cxnSp>
        <p:nvCxnSpPr>
          <p:cNvPr id="294" name="连接线"/>
          <p:cNvCxnSpPr>
            <a:stCxn id="298" idx="0"/>
            <a:endCxn id="297" idx="0"/>
          </p:cNvCxnSpPr>
          <p:nvPr/>
        </p:nvCxnSpPr>
        <p:spPr>
          <a:xfrm flipH="1" flipV="1">
            <a:off x="12192000" y="1799912"/>
            <a:ext cx="6664084" cy="9063384"/>
          </a:xfrm>
          <a:prstGeom prst="straightConnector1">
            <a:avLst/>
          </a:prstGeom>
          <a:ln w="127000" cap="rnd">
            <a:solidFill>
              <a:srgbClr val="F3C1FF"/>
            </a:solidFill>
            <a:miter lim="400000"/>
          </a:ln>
        </p:spPr>
      </p:cxnSp>
      <p:cxnSp>
        <p:nvCxnSpPr>
          <p:cNvPr id="295" name="连接线"/>
          <p:cNvCxnSpPr>
            <a:stCxn id="296" idx="0"/>
            <a:endCxn id="298" idx="0"/>
          </p:cNvCxnSpPr>
          <p:nvPr/>
        </p:nvCxnSpPr>
        <p:spPr>
          <a:xfrm>
            <a:off x="5541818" y="10717245"/>
            <a:ext cx="13314266" cy="146051"/>
          </a:xfrm>
          <a:prstGeom prst="straightConnector1">
            <a:avLst/>
          </a:prstGeom>
          <a:ln w="127000" cap="rnd">
            <a:solidFill>
              <a:srgbClr val="F3C1FF"/>
            </a:solidFill>
            <a:miter lim="400000"/>
          </a:ln>
        </p:spPr>
      </p:cxnSp>
      <p:sp>
        <p:nvSpPr>
          <p:cNvPr id="296" name="GitFlow"/>
          <p:cNvSpPr txBox="1"/>
          <p:nvPr/>
        </p:nvSpPr>
        <p:spPr>
          <a:xfrm>
            <a:off x="3074297" y="9815545"/>
            <a:ext cx="4935042" cy="18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GitFlow</a:t>
            </a:r>
          </a:p>
        </p:txBody>
      </p:sp>
      <p:sp>
        <p:nvSpPr>
          <p:cNvPr id="297" name="禅道"/>
          <p:cNvSpPr txBox="1"/>
          <p:nvPr/>
        </p:nvSpPr>
        <p:spPr>
          <a:xfrm>
            <a:off x="10712450" y="752162"/>
            <a:ext cx="2959100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BC78EC"/>
                    </a:gs>
                    <a:gs pos="100000">
                      <a:srgbClr val="00EAFF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禅道</a:t>
            </a:r>
          </a:p>
        </p:txBody>
      </p:sp>
      <p:sp>
        <p:nvSpPr>
          <p:cNvPr id="298" name="Jenkins"/>
          <p:cNvSpPr txBox="1"/>
          <p:nvPr/>
        </p:nvSpPr>
        <p:spPr>
          <a:xfrm>
            <a:off x="16387520" y="9961595"/>
            <a:ext cx="4937126" cy="18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FFA6B7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Jenkins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hanks Watching"/>
          <p:cNvSpPr txBox="1"/>
          <p:nvPr/>
        </p:nvSpPr>
        <p:spPr>
          <a:xfrm>
            <a:off x="5242495" y="5488905"/>
            <a:ext cx="13899010" cy="2270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14000">
                <a:gradFill flip="none" rotWithShape="1">
                  <a:gsLst>
                    <a:gs pos="0">
                      <a:srgbClr val="FFA6B7"/>
                    </a:gs>
                    <a:gs pos="100000">
                      <a:srgbClr val="58CFFB"/>
                    </a:gs>
                  </a:gsLst>
                  <a:lin ang="105796" scaled="0"/>
                </a:gradFill>
              </a:defRPr>
            </a:lvl1pPr>
          </a:lstStyle>
          <a:p>
            <a:pPr/>
            <a:r>
              <a:t>Thanks Watching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 p14:dur="2000">
        <p:dissolv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测试痛点"/>
          <p:cNvSpPr txBox="1"/>
          <p:nvPr/>
        </p:nvSpPr>
        <p:spPr>
          <a:xfrm>
            <a:off x="1910872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测试痛点</a:t>
            </a:r>
          </a:p>
        </p:txBody>
      </p:sp>
      <p:sp>
        <p:nvSpPr>
          <p:cNvPr id="131" name="成本高"/>
          <p:cNvSpPr txBox="1"/>
          <p:nvPr/>
        </p:nvSpPr>
        <p:spPr>
          <a:xfrm>
            <a:off x="4773518" y="7016750"/>
            <a:ext cx="4381501" cy="20955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成本高</a:t>
            </a:r>
          </a:p>
        </p:txBody>
      </p:sp>
      <p:sp>
        <p:nvSpPr>
          <p:cNvPr id="132" name="使用少"/>
          <p:cNvSpPr txBox="1"/>
          <p:nvPr/>
        </p:nvSpPr>
        <p:spPr>
          <a:xfrm>
            <a:off x="15899001" y="7016750"/>
            <a:ext cx="4381501" cy="20955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使用少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1" grpId="1"/>
      <p:bldP build="whole" bldLvl="1" animBg="1" rev="0" advAuto="0" spid="13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一"/>
          <p:cNvSpPr txBox="1"/>
          <p:nvPr/>
        </p:nvSpPr>
        <p:spPr>
          <a:xfrm>
            <a:off x="11423649" y="4091155"/>
            <a:ext cx="15367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一</a:t>
            </a:r>
          </a:p>
        </p:txBody>
      </p:sp>
      <p:sp>
        <p:nvSpPr>
          <p:cNvPr id="135" name="分离测试用例"/>
          <p:cNvSpPr txBox="1"/>
          <p:nvPr/>
        </p:nvSpPr>
        <p:spPr>
          <a:xfrm>
            <a:off x="7867650" y="6570600"/>
            <a:ext cx="86487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分离测试用例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Class="entr" nodeType="afterEffect" presetSubtype="4" presetID="2" grpId="2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5" grpId="2"/>
      <p:bldP build="whole" bldLvl="1" animBg="1" rev="0" advAuto="0" spid="13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ase"/>
          <p:cNvSpPr/>
          <p:nvPr/>
        </p:nvSpPr>
        <p:spPr>
          <a:xfrm>
            <a:off x="4962074" y="6901230"/>
            <a:ext cx="2284338" cy="2322677"/>
          </a:xfrm>
          <a:prstGeom prst="ellipse">
            <a:avLst/>
          </a:prstGeom>
          <a:gradFill>
            <a:gsLst>
              <a:gs pos="0">
                <a:srgbClr val="3C8CE7"/>
              </a:gs>
              <a:gs pos="100000">
                <a:srgbClr val="00EAFF"/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6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case</a:t>
            </a:r>
          </a:p>
        </p:txBody>
      </p:sp>
      <p:sp>
        <p:nvSpPr>
          <p:cNvPr id="138" name="分离用例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分离用例</a:t>
            </a:r>
          </a:p>
        </p:txBody>
      </p:sp>
      <p:sp>
        <p:nvSpPr>
          <p:cNvPr id="139" name="结构"/>
          <p:cNvSpPr/>
          <p:nvPr/>
        </p:nvSpPr>
        <p:spPr>
          <a:xfrm>
            <a:off x="10709178" y="4150472"/>
            <a:ext cx="2284338" cy="2322677"/>
          </a:xfrm>
          <a:prstGeom prst="ellipse">
            <a:avLst/>
          </a:prstGeom>
          <a:gradFill>
            <a:gsLst>
              <a:gs pos="0">
                <a:srgbClr val="3C8CE7"/>
              </a:gs>
              <a:gs pos="100000">
                <a:srgbClr val="00EAFF"/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5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结构</a:t>
            </a:r>
          </a:p>
        </p:txBody>
      </p:sp>
      <p:sp>
        <p:nvSpPr>
          <p:cNvPr id="140" name="数值"/>
          <p:cNvSpPr/>
          <p:nvPr/>
        </p:nvSpPr>
        <p:spPr>
          <a:xfrm>
            <a:off x="10709178" y="9655851"/>
            <a:ext cx="2284338" cy="2322677"/>
          </a:xfrm>
          <a:prstGeom prst="ellipse">
            <a:avLst/>
          </a:prstGeom>
          <a:gradFill>
            <a:gsLst>
              <a:gs pos="0">
                <a:srgbClr val="3C8CE7"/>
              </a:gs>
              <a:gs pos="100000">
                <a:srgbClr val="00EAFF"/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5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数值</a:t>
            </a:r>
          </a:p>
        </p:txBody>
      </p:sp>
      <p:cxnSp>
        <p:nvCxnSpPr>
          <p:cNvPr id="141" name="连接线"/>
          <p:cNvCxnSpPr>
            <a:stCxn id="137" idx="0"/>
            <a:endCxn id="139" idx="0"/>
          </p:cNvCxnSpPr>
          <p:nvPr/>
        </p:nvCxnSpPr>
        <p:spPr>
          <a:xfrm flipV="1">
            <a:off x="6104242" y="5311810"/>
            <a:ext cx="5747105" cy="2750759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  <p:cxnSp>
        <p:nvCxnSpPr>
          <p:cNvPr id="142" name="连接线"/>
          <p:cNvCxnSpPr>
            <a:stCxn id="137" idx="0"/>
            <a:endCxn id="140" idx="0"/>
          </p:cNvCxnSpPr>
          <p:nvPr/>
        </p:nvCxnSpPr>
        <p:spPr>
          <a:xfrm>
            <a:off x="6104242" y="8062568"/>
            <a:ext cx="5747105" cy="2754622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  <p:sp>
        <p:nvSpPr>
          <p:cNvPr id="143" name="表达式/描述"/>
          <p:cNvSpPr txBox="1"/>
          <p:nvPr/>
        </p:nvSpPr>
        <p:spPr>
          <a:xfrm>
            <a:off x="14853428" y="4458978"/>
            <a:ext cx="6400801" cy="170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9000"/>
            </a:lvl1pPr>
          </a:lstStyle>
          <a:p>
            <a:pPr/>
            <a:r>
              <a:t>表达式/描述</a:t>
            </a:r>
          </a:p>
        </p:txBody>
      </p:sp>
      <p:sp>
        <p:nvSpPr>
          <p:cNvPr id="144" name="结果/返回值"/>
          <p:cNvSpPr txBox="1"/>
          <p:nvPr/>
        </p:nvSpPr>
        <p:spPr>
          <a:xfrm>
            <a:off x="15155585" y="9964357"/>
            <a:ext cx="6400801" cy="170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9000"/>
            </a:lvl1pPr>
          </a:lstStyle>
          <a:p>
            <a:pPr/>
            <a:r>
              <a:t>结果/返回值</a:t>
            </a:r>
          </a:p>
        </p:txBody>
      </p:sp>
      <p:cxnSp>
        <p:nvCxnSpPr>
          <p:cNvPr id="145" name="连接线"/>
          <p:cNvCxnSpPr>
            <a:stCxn id="143" idx="0"/>
            <a:endCxn id="144" idx="0"/>
          </p:cNvCxnSpPr>
          <p:nvPr/>
        </p:nvCxnSpPr>
        <p:spPr>
          <a:xfrm>
            <a:off x="18053828" y="5309878"/>
            <a:ext cx="302158" cy="5505380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  <p:sp>
        <p:nvSpPr>
          <p:cNvPr id="146" name="计算"/>
          <p:cNvSpPr txBox="1"/>
          <p:nvPr/>
        </p:nvSpPr>
        <p:spPr>
          <a:xfrm>
            <a:off x="17929638" y="7478368"/>
            <a:ext cx="16383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6000"/>
            </a:lvl1pPr>
          </a:lstStyle>
          <a:p>
            <a:pPr/>
            <a:r>
              <a:t>计算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750">
        <p:dissolv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6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Class="entr" nodeType="afterEffect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Class="entr" nodeType="after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2" grpId="3"/>
      <p:bldP build="whole" bldLvl="1" animBg="1" rev="0" advAuto="0" spid="145" grpId="6"/>
      <p:bldP build="whole" bldLvl="1" animBg="1" rev="0" advAuto="0" spid="139" grpId="2"/>
      <p:bldP build="whole" bldLvl="1" animBg="1" rev="0" advAuto="0" spid="146" grpId="7"/>
      <p:bldP build="whole" bldLvl="1" animBg="1" rev="0" advAuto="0" spid="140" grpId="4"/>
      <p:bldP build="whole" bldLvl="1" animBg="1" rev="0" advAuto="0" spid="141" grpId="1"/>
      <p:bldP build="whole" bldLvl="1" animBg="1" rev="0" advAuto="0" spid="143" grpId="5"/>
      <p:bldP build="whole" bldLvl="1" animBg="1" rev="0" advAuto="0" spid="144" grpId="8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分离用例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分离用例</a:t>
            </a:r>
          </a:p>
        </p:txBody>
      </p:sp>
      <p:sp>
        <p:nvSpPr>
          <p:cNvPr id="149" name="表达式/描述"/>
          <p:cNvSpPr txBox="1"/>
          <p:nvPr/>
        </p:nvSpPr>
        <p:spPr>
          <a:xfrm>
            <a:off x="2042008" y="4460910"/>
            <a:ext cx="6400801" cy="170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9000"/>
            </a:lvl1pPr>
          </a:lstStyle>
          <a:p>
            <a:pPr/>
            <a:r>
              <a:t>表达式/描述</a:t>
            </a:r>
          </a:p>
        </p:txBody>
      </p:sp>
      <p:sp>
        <p:nvSpPr>
          <p:cNvPr id="150" name="结果/返回值"/>
          <p:cNvSpPr txBox="1"/>
          <p:nvPr/>
        </p:nvSpPr>
        <p:spPr>
          <a:xfrm>
            <a:off x="2344164" y="9966289"/>
            <a:ext cx="6400801" cy="170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9000"/>
            </a:lvl1pPr>
          </a:lstStyle>
          <a:p>
            <a:pPr/>
            <a:r>
              <a:t>结果/返回值</a:t>
            </a:r>
          </a:p>
        </p:txBody>
      </p:sp>
      <p:cxnSp>
        <p:nvCxnSpPr>
          <p:cNvPr id="151" name="连接线"/>
          <p:cNvCxnSpPr>
            <a:stCxn id="149" idx="0"/>
            <a:endCxn id="150" idx="0"/>
          </p:cNvCxnSpPr>
          <p:nvPr/>
        </p:nvCxnSpPr>
        <p:spPr>
          <a:xfrm>
            <a:off x="5242408" y="5311810"/>
            <a:ext cx="302157" cy="5505380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  <p:sp>
        <p:nvSpPr>
          <p:cNvPr id="152" name="计算"/>
          <p:cNvSpPr txBox="1"/>
          <p:nvPr/>
        </p:nvSpPr>
        <p:spPr>
          <a:xfrm>
            <a:off x="5118217" y="7480300"/>
            <a:ext cx="1638301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6000"/>
            </a:lvl1pPr>
          </a:lstStyle>
          <a:p>
            <a:pPr/>
            <a:r>
              <a:t>计算</a:t>
            </a:r>
          </a:p>
        </p:txBody>
      </p:sp>
      <p:sp>
        <p:nvSpPr>
          <p:cNvPr id="153" name="测试浙江省向[杭州市,温州市]发起核查任务…"/>
          <p:cNvSpPr txBox="1"/>
          <p:nvPr/>
        </p:nvSpPr>
        <p:spPr>
          <a:xfrm>
            <a:off x="9008519" y="4526582"/>
            <a:ext cx="15689423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>
              <a:defRPr sz="6000"/>
            </a:pPr>
            <a:r>
              <a:t>测试浙江省向[杭州市,温州市]发起核查任务</a:t>
            </a:r>
          </a:p>
          <a:p>
            <a:pPr>
              <a:defRPr sz="6000"/>
            </a:pPr>
            <a:r>
              <a:t>测试每日[热卖]排行榜是否正确</a:t>
            </a:r>
          </a:p>
        </p:txBody>
      </p:sp>
      <p:sp>
        <p:nvSpPr>
          <p:cNvPr id="154" name="对产生用例产生的影响的校验"/>
          <p:cNvSpPr txBox="1"/>
          <p:nvPr/>
        </p:nvSpPr>
        <p:spPr>
          <a:xfrm>
            <a:off x="9008519" y="10620929"/>
            <a:ext cx="15689423" cy="201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>
              <a:defRPr sz="6000"/>
            </a:pPr>
            <a:r>
              <a:t>对产生用例产生的影响的校验</a:t>
            </a:r>
            <a:br/>
          </a:p>
        </p:txBody>
      </p:sp>
      <p:cxnSp>
        <p:nvCxnSpPr>
          <p:cNvPr id="155" name="连接线"/>
          <p:cNvCxnSpPr>
            <a:stCxn id="153" idx="0"/>
            <a:endCxn id="154" idx="0"/>
          </p:cNvCxnSpPr>
          <p:nvPr/>
        </p:nvCxnSpPr>
        <p:spPr>
          <a:xfrm flipH="1">
            <a:off x="16853230" y="5644182"/>
            <a:ext cx="1" cy="5986398"/>
          </a:xfrm>
          <a:prstGeom prst="straightConnector1">
            <a:avLst/>
          </a:prstGeom>
          <a:ln w="25400">
            <a:solidFill>
              <a:srgbClr val="FFFFFF"/>
            </a:solidFill>
            <a:miter lim="400000"/>
          </a:ln>
        </p:spPr>
      </p:cxnSp>
      <p:sp>
        <p:nvSpPr>
          <p:cNvPr id="156" name="接口/函数/RPC调用"/>
          <p:cNvSpPr txBox="1"/>
          <p:nvPr/>
        </p:nvSpPr>
        <p:spPr>
          <a:xfrm>
            <a:off x="13951977" y="8107156"/>
            <a:ext cx="7007353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6000"/>
            </a:lvl1pPr>
          </a:lstStyle>
          <a:p>
            <a:pPr/>
            <a:r>
              <a:t>接口/函数/RPC调用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分离用例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分离用例</a:t>
            </a:r>
          </a:p>
        </p:txBody>
      </p:sp>
      <p:sp>
        <p:nvSpPr>
          <p:cNvPr id="159" name="测试浙江省向[杭州市,温州市]发起核查任务"/>
          <p:cNvSpPr txBox="1"/>
          <p:nvPr/>
        </p:nvSpPr>
        <p:spPr>
          <a:xfrm>
            <a:off x="3432795" y="4623965"/>
            <a:ext cx="17518410" cy="134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>
              <a:defRPr sz="7000">
                <a:gradFill flip="none" rotWithShape="1">
                  <a:gsLst>
                    <a:gs pos="0">
                      <a:srgbClr val="7F7FD5"/>
                    </a:gs>
                    <a:gs pos="0">
                      <a:srgbClr val="7DA4EA"/>
                    </a:gs>
                    <a:gs pos="0">
                      <a:srgbClr val="7BC8FF"/>
                    </a:gs>
                    <a:gs pos="15232">
                      <a:srgbClr val="81B8F3"/>
                    </a:gs>
                    <a:gs pos="15232">
                      <a:srgbClr val="86A8E7"/>
                    </a:gs>
                    <a:gs pos="100000">
                      <a:srgbClr val="8CC9E6"/>
                    </a:gs>
                    <a:gs pos="100000">
                      <a:srgbClr val="91EAE4"/>
                    </a:gs>
                  </a:gsLst>
                  <a:lin ang="21536260" scaled="0"/>
                </a:gradFill>
              </a:defRPr>
            </a:lvl1pPr>
          </a:lstStyle>
          <a:p>
            <a:pPr/>
            <a:r>
              <a:t>测试浙江省向[杭州市,温州市]发起核查任务</a:t>
            </a:r>
          </a:p>
        </p:txBody>
      </p:sp>
      <p:sp>
        <p:nvSpPr>
          <p:cNvPr id="160" name="function void test_start_check_task():…"/>
          <p:cNvSpPr txBox="1"/>
          <p:nvPr/>
        </p:nvSpPr>
        <p:spPr>
          <a:xfrm>
            <a:off x="1989316" y="7204339"/>
            <a:ext cx="17927688" cy="4074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/>
          <a:p>
            <a:pPr>
              <a:lnSpc>
                <a:spcPct val="120000"/>
              </a:lnSpc>
              <a:defRPr sz="5400"/>
            </a:pPr>
            <a:r>
              <a:t>           function void test_start_check_task():</a:t>
            </a:r>
          </a:p>
          <a:p>
            <a:pPr lvl="1">
              <a:lnSpc>
                <a:spcPct val="120000"/>
              </a:lnSpc>
              <a:defRPr sz="5400"/>
            </a:pPr>
            <a:r>
              <a:t>                        Result = check_task.run(杭州市,温州市)</a:t>
            </a:r>
          </a:p>
          <a:p>
            <a:pPr lvl="1">
              <a:lnSpc>
                <a:spcPct val="120000"/>
              </a:lnSpc>
              <a:defRPr sz="5400"/>
            </a:pPr>
            <a:r>
              <a:t>check_result(Result)</a:t>
            </a:r>
          </a:p>
        </p:txBody>
      </p:sp>
      <p:sp>
        <p:nvSpPr>
          <p:cNvPr id="161" name="func void test_start_check_task(var city_array):…"/>
          <p:cNvSpPr txBox="1"/>
          <p:nvPr/>
        </p:nvSpPr>
        <p:spPr>
          <a:xfrm>
            <a:off x="3161019" y="7175605"/>
            <a:ext cx="17155494" cy="606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/>
          <a:p>
            <a:pPr>
              <a:lnSpc>
                <a:spcPct val="120000"/>
              </a:lnSpc>
              <a:defRPr sz="5400"/>
            </a:pPr>
            <a:r>
              <a:t>           func void test_start_check_task(var city_array):</a:t>
            </a:r>
          </a:p>
          <a:p>
            <a:pPr lvl="1">
              <a:lnSpc>
                <a:spcPct val="120000"/>
              </a:lnSpc>
              <a:defRPr sz="5400"/>
            </a:pPr>
            <a:r>
              <a:t>                        Result = check_task.run(city_array)</a:t>
            </a:r>
          </a:p>
          <a:p>
            <a:pPr lvl="1">
              <a:lnSpc>
                <a:spcPct val="120000"/>
              </a:lnSpc>
              <a:defRPr sz="5400"/>
            </a:pPr>
            <a:r>
              <a:t>      check_result(Result)</a:t>
            </a:r>
          </a:p>
          <a:p>
            <a:pPr lvl="1">
              <a:lnSpc>
                <a:spcPct val="120000"/>
              </a:lnSpc>
              <a:defRPr sz="5400"/>
            </a:pPr>
            <a:r>
              <a:t>check_database</a:t>
            </a:r>
          </a:p>
          <a:p>
            <a:pPr lvl="1">
              <a:lnSpc>
                <a:spcPct val="120000"/>
              </a:lnSpc>
              <a:defRPr sz="5400"/>
            </a:pPr>
            <a:r>
              <a:t> check_othercase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6" dur="2000" fill="hold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Class="entr" nodeType="afterEffect" presetSubtype="8" presetID="22" grpId="2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1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0" grpId="1"/>
      <p:bldP build="whole" bldLvl="1" animBg="1" rev="0" advAuto="0" spid="161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用例依赖代码，无法共享，复用性差"/>
          <p:cNvSpPr txBox="1"/>
          <p:nvPr/>
        </p:nvSpPr>
        <p:spPr>
          <a:xfrm>
            <a:off x="2174293" y="5047078"/>
            <a:ext cx="14649538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 algn="l">
              <a:buSzPct val="100000"/>
              <a:buChar char="•"/>
              <a:defRPr sz="7000">
                <a:gradFill flip="none" rotWithShape="1">
                  <a:gsLst>
                    <a:gs pos="0">
                      <a:srgbClr val="FFFFFF"/>
                    </a:gs>
                    <a:gs pos="100000">
                      <a:srgbClr val="0396FF"/>
                    </a:gs>
                  </a:gsLst>
                  <a:lin ang="15786253" scaled="0"/>
                </a:gradFill>
              </a:defRPr>
            </a:lvl1pPr>
          </a:lstStyle>
          <a:p>
            <a:pPr/>
            <a:r>
              <a:t>用例依赖代码，无法共享，复用性差</a:t>
            </a:r>
          </a:p>
        </p:txBody>
      </p:sp>
      <p:sp>
        <p:nvSpPr>
          <p:cNvPr id="164" name="分离结构与数据"/>
          <p:cNvSpPr txBox="1"/>
          <p:nvPr/>
        </p:nvSpPr>
        <p:spPr>
          <a:xfrm>
            <a:off x="2084945" y="7055445"/>
            <a:ext cx="6648537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 algn="l">
              <a:buSzPct val="100000"/>
              <a:buChar char="•"/>
              <a:defRPr sz="7000">
                <a:gradFill flip="none" rotWithShape="1">
                  <a:gsLst>
                    <a:gs pos="0">
                      <a:srgbClr val="C9D6FF"/>
                    </a:gs>
                    <a:gs pos="100000">
                      <a:srgbClr val="E2E2E2"/>
                    </a:gs>
                  </a:gsLst>
                  <a:lin ang="0" scaled="0"/>
                </a:gradFill>
              </a:defRPr>
            </a:lvl1pPr>
          </a:lstStyle>
          <a:p>
            <a:pPr/>
            <a:r>
              <a:t>分离结构与数据</a:t>
            </a:r>
          </a:p>
        </p:txBody>
      </p:sp>
      <p:sp>
        <p:nvSpPr>
          <p:cNvPr id="165" name="结构保存到数据库中,动态数值由实时计算得到"/>
          <p:cNvSpPr txBox="1"/>
          <p:nvPr/>
        </p:nvSpPr>
        <p:spPr>
          <a:xfrm>
            <a:off x="2070401" y="9063813"/>
            <a:ext cx="18440234" cy="1346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 marL="228600" indent="-228600" algn="l">
              <a:buSzPct val="100000"/>
              <a:buChar char="•"/>
              <a:defRPr sz="7000">
                <a:gradFill flip="none" rotWithShape="1">
                  <a:gsLst>
                    <a:gs pos="0">
                      <a:srgbClr val="C9D6FF"/>
                    </a:gs>
                    <a:gs pos="100000">
                      <a:srgbClr val="E2E2E2"/>
                    </a:gs>
                  </a:gsLst>
                  <a:lin ang="0" scaled="0"/>
                </a:gradFill>
              </a:defRPr>
            </a:lvl1pPr>
          </a:lstStyle>
          <a:p>
            <a:pPr/>
            <a:r>
              <a:t>结构保存到数据库中,动态数值由实时计算得到</a:t>
            </a:r>
          </a:p>
        </p:txBody>
      </p:sp>
      <p:sp>
        <p:nvSpPr>
          <p:cNvPr id="166" name="分离用例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分离用例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6" dur="1000" fill="hold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xit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10" dur="1000" fill="hold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xit" nodeType="after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14" dur="1000" fill="hold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5" grpId="3"/>
      <p:bldP build="whole" bldLvl="1" animBg="1" rev="0" advAuto="0" spid="164" grpId="2"/>
      <p:bldP build="whole" bldLvl="1" animBg="1" rev="0" advAuto="0" spid="16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分离用例"/>
          <p:cNvSpPr txBox="1"/>
          <p:nvPr/>
        </p:nvSpPr>
        <p:spPr>
          <a:xfrm>
            <a:off x="2051756" y="1022350"/>
            <a:ext cx="5803901" cy="209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>
                <a:gradFill flip="none" rotWithShape="1">
                  <a:gsLst>
                    <a:gs pos="0">
                      <a:srgbClr val="ABDCFF"/>
                    </a:gs>
                    <a:gs pos="100000">
                      <a:srgbClr val="0396FF"/>
                    </a:gs>
                  </a:gsLst>
                  <a:lin ang="17128224" scaled="0"/>
                </a:gradFill>
              </a:defRPr>
            </a:lvl1pPr>
          </a:lstStyle>
          <a:p>
            <a:pPr/>
            <a:r>
              <a:t>分离用例</a:t>
            </a:r>
          </a:p>
        </p:txBody>
      </p:sp>
      <p:pic>
        <p:nvPicPr>
          <p:cNvPr id="169" name="图像" descr="图像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5062" y="6356681"/>
            <a:ext cx="22052739" cy="5353686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elect * from case where project = 1"/>
          <p:cNvSpPr txBox="1"/>
          <p:nvPr/>
        </p:nvSpPr>
        <p:spPr>
          <a:xfrm>
            <a:off x="5767052" y="3889266"/>
            <a:ext cx="12849896" cy="103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normAutofit fontScale="100000" lnSpcReduction="0"/>
          </a:bodyPr>
          <a:lstStyle>
            <a:lvl1pPr>
              <a:defRPr sz="6000"/>
            </a:lvl1pPr>
          </a:lstStyle>
          <a:p>
            <a:pPr/>
            <a:r>
              <a:t>select * from case where project = 1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2000">
        <p:dissolv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9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b" upright="0">
        <a:normAutofit fontScale="100000" lnSpcReduction="0"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1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pple Braille Outline 6 Dot"/>
            <a:ea typeface="Apple Braille Outline 6 Dot"/>
            <a:cs typeface="Apple Braille Outline 6 Dot"/>
            <a:sym typeface="Apple Braille Outline 6 Do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b" upright="0">
        <a:normAutofit fontScale="100000" lnSpcReduction="0"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1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pple Braille Outline 6 Dot"/>
            <a:ea typeface="Apple Braille Outline 6 Dot"/>
            <a:cs typeface="Apple Braille Outline 6 Dot"/>
            <a:sym typeface="Apple Braille Outline 6 Do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